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0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Этические основы GR-деятельности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6531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Магистрант 2 курса </a:t>
            </a:r>
          </a:p>
          <a:p>
            <a:r>
              <a:rPr lang="ru-RU" b="1" dirty="0">
                <a:solidFill>
                  <a:schemeClr val="tx1"/>
                </a:solidFill>
              </a:rPr>
              <a:t>группы УПМ-250503</a:t>
            </a:r>
          </a:p>
          <a:p>
            <a:r>
              <a:rPr lang="ru-RU" b="1" dirty="0">
                <a:solidFill>
                  <a:schemeClr val="tx1"/>
                </a:solidFill>
              </a:rPr>
              <a:t>Казаков Н. 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7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920" y="404664"/>
            <a:ext cx="8229600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GR как профессиональная деятельность </a:t>
            </a:r>
            <a:r>
              <a:rPr lang="ru-RU" dirty="0" smtClean="0"/>
              <a:t>имеет </a:t>
            </a:r>
            <a:r>
              <a:rPr lang="ru-RU" dirty="0"/>
              <a:t>ряд моментов, сложных для регулирования, в которых только правовые нормы не могут быть достаточным основанием для принятия решений. Правовые нормы часто оставляют место для интерпретаций. Во многих случаях законы, которые могут вызвать разное </a:t>
            </a:r>
            <a:r>
              <a:rPr lang="ru-RU" dirty="0" smtClean="0"/>
              <a:t>толкование, </a:t>
            </a:r>
            <a:r>
              <a:rPr lang="ru-RU" dirty="0"/>
              <a:t>могут быть конкретизированы и улучшены путем внутренних постановлений. Условия, в которых действуют сотрудники GR-служб, очень изменчивы и постоянно усложняются с развитием законодательства, им все труднее найти правила, которые касались бы всех вновь возникающих ситуаций, и этические принципы могли бы подсказать правильное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полной мере это относится к современной </a:t>
            </a:r>
            <a:r>
              <a:rPr lang="ru-RU" dirty="0" smtClean="0"/>
              <a:t>России. </a:t>
            </a:r>
            <a:r>
              <a:rPr lang="ru-RU" dirty="0"/>
              <a:t>В ситуации, когда отсутствует законодательная база GR-деятельности, но сама деятельность существует, профессиональная этика может оказаться единственным регулятором коммуникационного процесса. Смысл этического кодекса GR-деятельности заключается в регламентации приоритетов в отношениях с внешними заинтересованными лицами и в определении порядка и процедуры разработки и принятия решений в сложных этических ситуациях.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Прежде всего, это касается получения информации о готовящихся проектах и о законодательных инициативах исполнительной и представительной власти в профильной области. Во-вторых, это контакты с государственными структурами и служащими, всегда имеющие в своей основе межличностные отношения. Кроме того, ситуации, связанные с конкурсами, тендерами и получением государственной поддержки. В таких случаях сотрудники GR-подразделений иногда оказываются неспособными установить границы между требованиями профессиональной этики, принципами универсальной этики и должностными обязанностями (которые могут трактоваться достаточно широко), а также собственными убеждениями, законами и подзаконными актами.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практику GR сегодня оказывают влияние и устойчивые традиции политико-управленческой культуры России, к основным характеристикам которой относятся: слабость так называемых «горизонтальных связей» среди граждан, недифференцированный характер общества и государства, принятие зависимости от государства в качестве ценности. Отсюда и отсутствие позитивного опыта диалога с властью.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0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новых условиях этика бизнеса, имеющая глубинные корни, должна была заново формироваться, и она оказалась под влиянием сразу двух культур делового поведения, которые существовали в стране при социализме.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2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b="1" dirty="0"/>
              <a:t>Культуры, сформированной административно-командной системой</a:t>
            </a:r>
            <a:r>
              <a:rPr lang="ru-RU" dirty="0"/>
              <a:t>, носителями которой являлись представители партийной (комсомольской) номенклатуры, а также хозяйственники, занимавшие командное положение в промышленности в 1980-е гг. Эти люди во многом придерживаются этических ценностей прежних бюрократических структур, в том числе традиций «кормления» при государстве, однако некоторые из них привнесли с собой в бизнес и представления о служении обществу.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r>
              <a:rPr lang="ru-RU" dirty="0"/>
              <a:t>2</a:t>
            </a:r>
            <a:r>
              <a:rPr lang="ru-RU" b="1" dirty="0"/>
              <a:t>. Деловой культуры «теневой</a:t>
            </a:r>
            <a:r>
              <a:rPr lang="ru-RU" dirty="0"/>
              <a:t>», полукриминальной и криминальной экономики, </a:t>
            </a:r>
            <a:r>
              <a:rPr lang="ru-RU" dirty="0" err="1"/>
              <a:t>развившейся</a:t>
            </a:r>
            <a:r>
              <a:rPr lang="ru-RU" dirty="0"/>
              <a:t> на недостатках системы, и в последний период социалистического развития сильно влияющей на общество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 результате сложилась «спекулятивная деловая культура», </a:t>
            </a:r>
            <a:r>
              <a:rPr lang="ru-RU" dirty="0"/>
              <a:t>девиз которой: «Быстрые сделки — быстрые деньги». Она не была нацелена на производство, инновационное развитие, качество товаров и услуг, стратегические капиталовложения, на развитие общества, а ориентировала на максимальную прибыль по возможности без производительного труда (сделки с ценными бумагами, платежными средствами, сырьевыми ресурсами).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современной России в процессе налаживания отношений с государственными структурами возобладала практика личных отношений и оказания взаимных услуг, имеющая как правило, теневой характер.</a:t>
            </a:r>
          </a:p>
          <a:p>
            <a:r>
              <a:rPr lang="ru-RU" dirty="0"/>
              <a:t>В тех сферах российского бизнеса, где преобладает иностранный капитал (к примеру, в табачной и пивной отраслях) западные владельцы предприятий просто органично перенесли в Россию структуру бизнеса из Западной Европы и США, где развитие GR-департаментов имеет многолетнюю историю.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Осознанная необходимость повышать эффективность коммуникации между бизнес-структурами, НКО, другими институтами гражданского общества и трансформирующимися органами государственной власти в современной России предопределяет интерес к этическим аспектам GR-деятельности, поскольку профессиональная этика является необходимым дополнением действующего законодательства, а в России законодательство в сфере лоббирования интересов только формируется.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Этика </a:t>
            </a:r>
            <a:r>
              <a:rPr lang="ru-RU" dirty="0"/>
              <a:t>— философская наука (иначе «практическая философия»), которая отвечает на вопрос «как следует правильно жить» и имеет основным предметом изучения мораль и нравственность. Термин «этика» происходит от греческого «</a:t>
            </a:r>
            <a:r>
              <a:rPr lang="ru-RU" dirty="0" err="1"/>
              <a:t>этос</a:t>
            </a:r>
            <a:r>
              <a:rPr lang="ru-RU" dirty="0"/>
              <a:t>» (нрав, характер).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2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Существует экспертное мнение, что, </a:t>
            </a:r>
            <a:r>
              <a:rPr lang="ru-RU" b="1" dirty="0"/>
              <a:t>российская ситуация будет развиваться не в направлении англо-саксонской модели </a:t>
            </a:r>
            <a:r>
              <a:rPr lang="ru-RU" dirty="0"/>
              <a:t>(США, Канада), где есть один нормативно-правовой акт, регулирующий лоббистскую деятельность, </a:t>
            </a:r>
            <a:r>
              <a:rPr lang="ru-RU" b="1" dirty="0"/>
              <a:t>а в сторону континентальной модели </a:t>
            </a:r>
            <a:r>
              <a:rPr lang="ru-RU" dirty="0"/>
              <a:t>(Германия). Для последней характерно существование целого ряда </a:t>
            </a:r>
            <a:r>
              <a:rPr lang="ru-RU" dirty="0" smtClean="0"/>
              <a:t>нормативно-правовых </a:t>
            </a:r>
            <a:r>
              <a:rPr lang="ru-RU" dirty="0"/>
              <a:t>актов, в той или иной части касающихся вопросов взаимодействия бизнеса и власти: различные положения, этические кодексы, регламенты, законы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5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Основная сложность этических проблем и конфликтов интересов в повседневной практике GR</a:t>
            </a:r>
            <a:r>
              <a:rPr lang="ru-RU" dirty="0"/>
              <a:t> связана с неоднозначностью социальной, экономической и политической реальности. Зарубежный и российский опыт GR показывает, что нарушения норм как общечеловеческой, так и профессиональной этики происходят при заключении договоров и соглашений органов государственной власти с бизнес‑структурами (борьба за госзаказ), уничтожении окружающей среды (строительство, добыча полезных ископаемых) или связаны с внутренней коррупцией, лживым рекламированием.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Различные общественные ожидания этического плана и этические нормы </a:t>
            </a:r>
            <a:r>
              <a:rPr lang="ru-RU" dirty="0"/>
              <a:t>будут в равной степени относиться ко всем профессиональным этическим кодексам, поскольку отражают универсальные ценности (свобода, справедливость, этический прогресс). </a:t>
            </a:r>
            <a:r>
              <a:rPr lang="ru-RU" b="1" dirty="0" smtClean="0"/>
              <a:t>Тогда </a:t>
            </a:r>
            <a:r>
              <a:rPr lang="ru-RU" b="1" dirty="0"/>
              <a:t>как другие (бесконфликтность, открытость)</a:t>
            </a:r>
            <a:r>
              <a:rPr lang="ru-RU" dirty="0"/>
              <a:t> в разной мере будут представлены в профессиональных этических кодексах.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r>
              <a:rPr lang="ru-RU" b="1" dirty="0"/>
              <a:t>Этические принципы </a:t>
            </a:r>
            <a:r>
              <a:rPr lang="ru-RU" dirty="0"/>
              <a:t>— это абстрагированные, обобщенные представления, которые дают возможность тем, кто на них опирается, верно формировать свое поведение, свои действия, свое отношение к чему-либо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r>
              <a:rPr lang="ru-RU" dirty="0"/>
              <a:t>Предложенные Организацией экономического сотрудничества и развития (ОЭСР) </a:t>
            </a:r>
            <a:r>
              <a:rPr lang="ru-RU" b="1" dirty="0"/>
              <a:t>принципы для составления Этического кодекса государственных служащих, содержат ряд универсальных моментов, вполне актуальных и для </a:t>
            </a:r>
            <a:r>
              <a:rPr lang="ru-RU" b="1" dirty="0" smtClean="0"/>
              <a:t>GR-деятельности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6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Этические стандарты должны быть понятными.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Документы </a:t>
            </a:r>
            <a:r>
              <a:rPr lang="ru-RU" dirty="0"/>
              <a:t>с этическими правилами должны быть открыты и доступны.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Процесс </a:t>
            </a:r>
            <a:r>
              <a:rPr lang="ru-RU" dirty="0"/>
              <a:t>принятия решений должен быть прозрачным и открытым.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Профессиональная </a:t>
            </a:r>
            <a:r>
              <a:rPr lang="ru-RU" dirty="0"/>
              <a:t>деятельность должна способствовать этичному поведению.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Для </a:t>
            </a:r>
            <a:r>
              <a:rPr lang="ru-RU" dirty="0"/>
              <a:t>случаев ненадлежащего поведения должны быть предусмотрены соответствующие процедуры и санкции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r>
              <a:rPr lang="ru-RU" dirty="0"/>
              <a:t>Основываясь на западноевропейском опыте и учитывая российскую специфику, сегодня </a:t>
            </a:r>
            <a:r>
              <a:rPr lang="ru-RU" dirty="0" smtClean="0"/>
              <a:t>предлагают </a:t>
            </a:r>
            <a:r>
              <a:rPr lang="ru-RU" b="1" dirty="0" smtClean="0"/>
              <a:t>ряд </a:t>
            </a:r>
            <a:r>
              <a:rPr lang="ru-RU" b="1" dirty="0"/>
              <a:t>принципов вполне допустимых для регулирования GR-деятельности.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1. Принцип уважения к власти. </a:t>
            </a:r>
            <a:r>
              <a:rPr lang="ru-RU" dirty="0"/>
              <a:t>Значение данного принципа и его положение в предложенном перечне определяется в наибольшей степени традиционными представлениями о государственной власти в России и связано с устойчивыми традициями. Специалист по GR должен стремиться работать в сложившемся русле государственной политики, способствовать поэтапному развитию России. В пользу этого принципа говорит и то, что </a:t>
            </a:r>
            <a:r>
              <a:rPr lang="ru-RU" dirty="0" smtClean="0"/>
              <a:t>формирование </a:t>
            </a:r>
            <a:r>
              <a:rPr lang="ru-RU" dirty="0"/>
              <a:t>контуров GR-технологии в России будет во многом определяться государственными органами </a:t>
            </a:r>
            <a:r>
              <a:rPr lang="ru-RU" dirty="0" smtClean="0"/>
              <a:t>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8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ru-RU" dirty="0"/>
              <a:t>Как видно из практики, необходимость в формализации связей с государственными органами возникает в тех сферах бизнеса, которые плотно регулируются государством (сырье, энергетика, транспорт) и, соответственно, у предпринимателей есть потребность в постоянном контакте с органами государственной власти.</a:t>
            </a:r>
          </a:p>
        </p:txBody>
      </p:sp>
    </p:spTree>
    <p:extLst>
      <p:ext uri="{BB962C8B-B14F-4D97-AF65-F5344CB8AC3E}">
        <p14:creationId xmlns:p14="http://schemas.microsoft.com/office/powerpoint/2010/main" val="40017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2. Принцип законности</a:t>
            </a:r>
            <a:r>
              <a:rPr lang="ru-RU" dirty="0"/>
              <a:t>. Специалист должен действовать в рамках законов, избегать использования инструментов коррупции, компрометирующих сведений и прочих нелегальных инструментов для достижения собственных целей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3. Принцип честности.</a:t>
            </a:r>
            <a:r>
              <a:rPr lang="ru-RU" dirty="0"/>
              <a:t> Специалист должен стремиться избегать обмана и подлога как в отношениях с представителями власти, так и с представителями профессионального сообщества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4. Принцип бесконфликтности. </a:t>
            </a:r>
            <a:r>
              <a:rPr lang="ru-RU" dirty="0"/>
              <a:t>Специалист должен стремиться избегать конфликтов с коллегами и не выносить эти конфликты в информационное пространство.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4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Стремление профессиональных общностей формализовать свои этические установки — одна из тенденций современности. </a:t>
            </a:r>
            <a:r>
              <a:rPr lang="ru-RU" b="1" dirty="0"/>
              <a:t>Профессиональная этика </a:t>
            </a:r>
            <a:r>
              <a:rPr lang="ru-RU" dirty="0"/>
              <a:t>— это кодекс поведения, предписывающий определенный тип нравственных межличностных и </a:t>
            </a:r>
            <a:r>
              <a:rPr lang="ru-RU" dirty="0" err="1"/>
              <a:t>межорганизационных</a:t>
            </a:r>
            <a:r>
              <a:rPr lang="ru-RU" dirty="0"/>
              <a:t> отношений, которые представляются оптимальными с точки зрения выполнения специалистами своих служебных обязанностей.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4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8687" y="188640"/>
            <a:ext cx="8229600" cy="66693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5. Принцип партнерства. </a:t>
            </a:r>
            <a:r>
              <a:rPr lang="ru-RU" dirty="0"/>
              <a:t>Существует множество вариантов партнерских отношений бизнеса и власти и, соответственно, направлений GR-деятельности компании. </a:t>
            </a:r>
            <a:r>
              <a:rPr lang="ru-RU" b="1" dirty="0"/>
              <a:t>Некоторые компании начинают с постановки глобальных задач</a:t>
            </a:r>
            <a:r>
              <a:rPr lang="ru-RU" dirty="0"/>
              <a:t>: например, организуют влияние на законодательство (такие компании активно работают в законодательном органе власти — в рабочих группах, предлагают свои варианты законов). </a:t>
            </a:r>
            <a:r>
              <a:rPr lang="ru-RU" b="1" dirty="0"/>
              <a:t>Многие компании ограничиваются установлением устойчивых деловых связей с представителями органов власти для регулярного решения вопросов, связанных с развитием бизнеса</a:t>
            </a:r>
            <a:r>
              <a:rPr lang="ru-RU" dirty="0"/>
              <a:t>. Ряд компании пытаются получить «доступ» к бюджетным средствам, участвую в инвестиционных программах.</a:t>
            </a:r>
          </a:p>
          <a:p>
            <a:r>
              <a:rPr lang="ru-RU" dirty="0"/>
              <a:t>В любом случае, специалист должен стремиться строить отношения с представителями органов государственной власти на основе партнерских отношений. Этот принцип предполагает также отношения взаимопомощи с коллегами и чиновниками, если это не противоречит интересам компании и закону. Совместное участие в инвестиционных проектах.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4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6. Принцип доверия. </a:t>
            </a:r>
            <a:r>
              <a:rPr lang="ru-RU" dirty="0"/>
              <a:t>Принципиальный вопрос для установления долгосрочных, стабильных отношений. GR-взаимодействия должны учитывать интересы сторон, способствуя росту их заинтересованности в сотрудничестве, чему соответствует формат круглых столов, форумов, конференций.</a:t>
            </a:r>
          </a:p>
          <a:p>
            <a:r>
              <a:rPr lang="ru-RU" b="1" dirty="0"/>
              <a:t>7. Принцип ответственности. </a:t>
            </a:r>
            <a:r>
              <a:rPr lang="ru-RU" dirty="0"/>
              <a:t>Привлечение бизнеса и общественных некоммерческих структур к выработке государственной политики в различных сферах экономики предполагает не только согласование интересов, формирование общей системы ценностных ориентиров, но и совместную ответственность. Этот принцип реализовывается при осуществлении экспертизы готовящихся законов, правительственных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4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8. Принцип конфиденциальности. </a:t>
            </a:r>
            <a:r>
              <a:rPr lang="ru-RU" dirty="0"/>
              <a:t>Специалист должен стремиться соблюдать политику конфиденциальности как по вопросам, относящимся к его корпоративной деятельности, так и по взаимодействию с органами власти.</a:t>
            </a:r>
          </a:p>
          <a:p>
            <a:r>
              <a:rPr lang="ru-RU" b="1" dirty="0"/>
              <a:t>9. Принцип этического прогресса. </a:t>
            </a:r>
            <a:r>
              <a:rPr lang="ru-RU" dirty="0"/>
              <a:t>Специалист должен стремиться повышать престиж профессии, в том числе он должен способствовать распространению морально-этических принципов и норм как внутри профессиональной группы, так и в обществе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4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Но, как известно, </a:t>
            </a:r>
            <a:r>
              <a:rPr lang="ru-RU" b="1" dirty="0"/>
              <a:t>нравственные нормы и стандарты развиваются только в той части профессиональной сферы, где имеет место профессиональная компетентность высокого уровня, специальные знания, чувство долга, ответственности, подкрепленные высоким профессионализмом. </a:t>
            </a:r>
            <a:r>
              <a:rPr lang="ru-RU" dirty="0"/>
              <a:t>Чтобы GR-деятельность развивалась в соответствии с этическими принципами, должна, прежде всего, появиться понятная, прозрачная корпоративная модель управления бизнесом: на международном уровне, с нормальной финансовой отчетностью.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4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ru-RU" dirty="0"/>
              <a:t>В России рынок легальных GR-услуг только формируется, а подразделения или отдельные сотрудники, которые занимаются в компании GR, имеют различные наименования и часто относятся к блоку экономической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4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идеале </a:t>
            </a:r>
            <a:r>
              <a:rPr lang="ru-RU" b="1" dirty="0"/>
              <a:t>профессиональная этика формирует</a:t>
            </a:r>
            <a:r>
              <a:rPr lang="ru-RU" dirty="0"/>
              <a:t> весьма четкие понятия добра и зла, представления о морали и профессиональных нормах. По степени их соблюдения оценивают профессионализм человека, а наказание за нарушение этических норм должно быть существенным, вплоть до отторжения профессиональной группой</a:t>
            </a:r>
            <a:r>
              <a:rPr lang="ru-RU" dirty="0" smtClean="0"/>
              <a:t>.</a:t>
            </a:r>
            <a:r>
              <a:rPr lang="ru-RU" dirty="0"/>
              <a:t> По мнению главы Центра по изучению проблем взаимодействия бизнеса и власти П. Толстых: «</a:t>
            </a:r>
            <a:r>
              <a:rPr lang="ru-RU" b="1" dirty="0"/>
              <a:t>Вопрос цивилизованности рынка GR — это вопрос этики</a:t>
            </a:r>
            <a:r>
              <a:rPr lang="ru-RU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7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Самым сложным, трудоемким, длительным во времени и в то же время самым действенным инструментом является </a:t>
            </a:r>
            <a:r>
              <a:rPr lang="ru-RU" b="1" dirty="0"/>
              <a:t>формирование как внутри профессиональной группы, так и в обществе в целом, атмосферы нетерпимости к неэтичному поведению. </a:t>
            </a:r>
            <a:r>
              <a:rPr lang="ru-RU" dirty="0"/>
              <a:t>Проблема состоит и в том, что введение в действие разных постановлений и внутрикорпоративных правил должно основываться на самом широком консенсусе. Этические кодексы практически всегда содержат такие понятия как «справедливость», «общественное благо», «общественный интерес», и соответственно, в обществе не должно быть расхождений в понимании данных ценностей.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7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В современной </a:t>
            </a:r>
            <a:r>
              <a:rPr lang="ru-RU" b="1" dirty="0" smtClean="0"/>
              <a:t>России можно </a:t>
            </a:r>
            <a:r>
              <a:rPr lang="ru-RU" b="1" dirty="0"/>
              <a:t>констатировать наличие целого ряда проблем в этической инфраструктуре, в сфере политико-административных </a:t>
            </a:r>
            <a:r>
              <a:rPr lang="ru-RU" b="1" dirty="0" smtClean="0"/>
              <a:t>отношений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ясного определения ролей и отношений между политиками, государственными чиновниками и бизнесом, наличие «двойной морали»; </a:t>
            </a:r>
            <a:endParaRPr lang="ru-RU" dirty="0" smtClean="0"/>
          </a:p>
          <a:p>
            <a:r>
              <a:rPr lang="ru-RU" dirty="0" smtClean="0"/>
              <a:t>неясные </a:t>
            </a:r>
            <a:r>
              <a:rPr lang="ru-RU" dirty="0"/>
              <a:t>административные процедуры, пробелы в правовой базе, слабость легальной базы для участия групп населения в процессе принятия </a:t>
            </a:r>
            <a:r>
              <a:rPr lang="ru-RU" dirty="0" smtClean="0"/>
              <a:t>решений;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регистра лоббистов и официальных правил их взаимодействия с высокопоставленными должностными лицами; </a:t>
            </a:r>
            <a:endParaRPr lang="ru-RU" dirty="0" smtClean="0"/>
          </a:p>
          <a:p>
            <a:r>
              <a:rPr lang="ru-RU" dirty="0" smtClean="0"/>
              <a:t>нехватка </a:t>
            </a:r>
            <a:r>
              <a:rPr lang="ru-RU" dirty="0"/>
              <a:t>открытых информационных каналов; недостаточный уровень этической грамотности как государственных чиновников, так и представителей бизнеса;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независимых органов, которые могли бы расследовать и разрешать конфликты, связанные с неэтичным поведением.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7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международной практике ведения бизнеса нередко выделяют </a:t>
            </a:r>
            <a:r>
              <a:rPr lang="ru-RU" b="1" dirty="0"/>
              <a:t>западную и восточную модели управления компанией, </a:t>
            </a:r>
            <a:r>
              <a:rPr lang="ru-RU" dirty="0"/>
              <a:t>каждая из которых имеет характерные особенности. Ими определяются и две модели government relations. Для </a:t>
            </a:r>
            <a:r>
              <a:rPr lang="ru-RU" b="1" dirty="0"/>
              <a:t>западной модели </a:t>
            </a:r>
            <a:r>
              <a:rPr lang="ru-RU" dirty="0"/>
              <a:t>характерен низкий уровень коррупции, которая воспринимается обществом как нарушение закона.</a:t>
            </a:r>
          </a:p>
          <a:p>
            <a:r>
              <a:rPr lang="ru-RU" b="1" dirty="0"/>
              <a:t>Для восточной </a:t>
            </a:r>
            <a:r>
              <a:rPr lang="ru-RU" dirty="0"/>
              <a:t>традиции характерно материальное стимулирование лиц, принимающих решения, коррупция здесь — привычное, общественно-приемлемое культурное и экономическое явление. </a:t>
            </a:r>
            <a:r>
              <a:rPr lang="ru-RU" dirty="0" smtClean="0"/>
              <a:t>Важно</a:t>
            </a:r>
            <a:r>
              <a:rPr lang="ru-RU" dirty="0"/>
              <a:t>, что при этом не только должность, но и родственные связи влияют на реальное участие человека в принятии </a:t>
            </a:r>
            <a:r>
              <a:rPr lang="ru-RU" dirty="0" smtClean="0"/>
              <a:t>решений.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2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Отличия национальных культур, влияющие на GR-деятельность</a:t>
            </a:r>
            <a:endParaRPr lang="ru-RU" dirty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56792"/>
            <a:ext cx="7992889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2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Профессиональной морали присущи три основных качества</a:t>
            </a:r>
            <a:r>
              <a:rPr lang="ru-RU" dirty="0"/>
              <a:t> –нормативность, императивность и </a:t>
            </a:r>
            <a:r>
              <a:rPr lang="ru-RU" dirty="0" err="1" smtClean="0"/>
              <a:t>оценочность</a:t>
            </a:r>
            <a:endParaRPr lang="ru-RU" dirty="0" smtClean="0"/>
          </a:p>
          <a:p>
            <a:r>
              <a:rPr lang="ru-RU" b="1" dirty="0"/>
              <a:t>Нормы</a:t>
            </a:r>
            <a:r>
              <a:rPr lang="ru-RU" dirty="0"/>
              <a:t> закрепляют требования к поведению, а нормативность является способом их реализации. </a:t>
            </a:r>
            <a:endParaRPr lang="ru-RU" dirty="0" smtClean="0"/>
          </a:p>
          <a:p>
            <a:r>
              <a:rPr lang="ru-RU" b="1" dirty="0" smtClean="0"/>
              <a:t>Императивность</a:t>
            </a:r>
            <a:r>
              <a:rPr lang="ru-RU" dirty="0" smtClean="0"/>
              <a:t> </a:t>
            </a:r>
            <a:r>
              <a:rPr lang="ru-RU" dirty="0"/>
              <a:t>проявляется в обязательном характере соблюдения моральных норм. </a:t>
            </a:r>
            <a:endParaRPr lang="ru-RU" dirty="0" smtClean="0"/>
          </a:p>
          <a:p>
            <a:r>
              <a:rPr lang="ru-RU" b="1" dirty="0" err="1" smtClean="0"/>
              <a:t>Оценочность</a:t>
            </a:r>
            <a:r>
              <a:rPr lang="ru-RU" dirty="0" smtClean="0"/>
              <a:t> </a:t>
            </a:r>
            <a:r>
              <a:rPr lang="ru-RU" dirty="0"/>
              <a:t>заключается в соответствии целей, мотивов и результатов деятельности нормам морали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0648"/>
            <a:ext cx="8229600" cy="59766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практике government relations, </a:t>
            </a:r>
            <a:r>
              <a:rPr lang="ru-RU" b="1" dirty="0"/>
              <a:t>характерной для большинства стран Европейского союза, наблюдается более сильный социальный контроль</a:t>
            </a:r>
            <a:r>
              <a:rPr lang="ru-RU" dirty="0"/>
              <a:t>, как и более сильное влияние общественного мнения на власть и бизнес, чем в России и ряде других стран Восточной Европы. GR-специалисты, как правило, разрабатывают наиболее эффективные стратегии взаимодействия с властью исходя из региональных условий. В данном контексте значимую роль играет наличие </a:t>
            </a:r>
            <a:r>
              <a:rPr lang="ru-RU" b="1" dirty="0"/>
              <a:t>«третьего морального субъекта» </a:t>
            </a:r>
            <a:r>
              <a:rPr lang="ru-RU" dirty="0"/>
              <a:t>взаимодействия — общества, которое формирует общественное мнение и общественную мораль, что, в свою очередь, закладывает основы взаимовыгодного сотрудничества бизнеса и власти на основе взаимного доверия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СПАСИБО ЗА ВНИМАНИЕ!!!!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511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6632"/>
            <a:ext cx="8013576" cy="56886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Этика GR-деятельности </a:t>
            </a:r>
            <a:r>
              <a:rPr lang="ru-RU" dirty="0"/>
              <a:t>может быть отнесена к числу отраслевых профессиональных этик. Но, понимая GR как явление в чистом виде коммуникационное, основанное на оказании воздействия и договоренностях, следует сделать акцент на том, что </a:t>
            </a:r>
            <a:r>
              <a:rPr lang="ru-RU" b="1" dirty="0"/>
              <a:t>этика GR — это коммуникативная этика</a:t>
            </a:r>
            <a:r>
              <a:rPr lang="ru-RU" dirty="0"/>
              <a:t>, призванная оптимизировать процесс обмена информацией, процесс формирования благоприятного климата в отношениях организации с органами власти, политической элитой, СМИ, способствующая выстраиванию с ними долгосрочных, постоянных и деловых отношений. Но поскольку процесс коммуникации невозможен без обратной связи, без учета особенностей «получателя информации» </a:t>
            </a:r>
            <a:r>
              <a:rPr lang="ru-RU" b="1" dirty="0"/>
              <a:t>этику GR невозможно рассматривать в отрыве от этики административно-политических отношений, и в конечном счете — от этики государственной службы конкретной страны.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5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сегодняшний день на Западе накоплен большой опыт регулирования этой деятельности поскольку в ряде бизнес-ассоциаций и крупных компаниях (нефтяных, телекоммуникационных) существуют специализированные департаменты и отделы по работе с органами власти, что предполагает наличие специфического профессионального этического кодекса и системы подготовки кадров.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5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США с 1995 г. действует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Lobbying</a:t>
            </a:r>
            <a:r>
              <a:rPr lang="ru-RU" dirty="0"/>
              <a:t> </a:t>
            </a:r>
            <a:r>
              <a:rPr lang="ru-RU" dirty="0" err="1"/>
              <a:t>Disclosure</a:t>
            </a:r>
            <a:r>
              <a:rPr lang="ru-RU" dirty="0"/>
              <a:t> </a:t>
            </a:r>
            <a:r>
              <a:rPr lang="ru-RU" dirty="0" err="1"/>
              <a:t>Act</a:t>
            </a:r>
            <a:r>
              <a:rPr lang="ru-RU" dirty="0"/>
              <a:t>, который предписывает компаниям, занимающимся GR, указывать своих клиентов, вопросы, которыми занимаются компании в интересах своих клиентов, суммы гонораров и т. д. В каждой из палат Конгресса США существует свой Этический Кодекс, который предписывает народным избранникам, как себя вести в той или иной ситуации, детализирует суммы подарков, которые может принять конгрессмен или сенатор. И тем не менее в США проблема прозрачности лоббистской деятельности и взаимодействия с органами государственной власти до сих пор стоит достаточно остро.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r>
              <a:rPr lang="ru-RU" dirty="0"/>
              <a:t>ВЕС, по мнению многих экспертов, правила менее строгие, хотя постоянно ведется работа по регламентации GR: был выбран путь убеждения участников рынка GR услуг о добровольном подписании кодекса поведения, разработанного SEAP (</a:t>
            </a:r>
            <a:r>
              <a:rPr lang="ru-RU" dirty="0" err="1"/>
              <a:t>Society</a:t>
            </a:r>
            <a:r>
              <a:rPr lang="ru-RU" dirty="0"/>
              <a:t> of </a:t>
            </a:r>
            <a:r>
              <a:rPr lang="ru-RU" dirty="0" err="1"/>
              <a:t>European</a:t>
            </a:r>
            <a:r>
              <a:rPr lang="ru-RU" dirty="0"/>
              <a:t> Affairs </a:t>
            </a:r>
            <a:r>
              <a:rPr lang="en-US" dirty="0"/>
              <a:t>Professionals</a:t>
            </a:r>
            <a:r>
              <a:rPr lang="ru-RU" dirty="0"/>
              <a:t>) и </a:t>
            </a:r>
            <a:r>
              <a:rPr lang="en-US" dirty="0"/>
              <a:t>PAP</a:t>
            </a:r>
            <a:r>
              <a:rPr lang="ru-RU" dirty="0"/>
              <a:t> (</a:t>
            </a:r>
            <a:r>
              <a:rPr lang="en-US" dirty="0"/>
              <a:t>Public Affairs Practitioners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r>
              <a:rPr lang="ru-RU" dirty="0"/>
              <a:t>И в странах Западной Европы, и в США, где развитие GR-департаментов имеет многолетнюю историю, важнейшим показателем профессионализма работников подобных структур являются бесконфликтные, взаимовыгодные отношения с органами власти и отсутствие серьезных претензий к компании со стороны государства.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2451</Words>
  <Application>Microsoft Office PowerPoint</Application>
  <PresentationFormat>Экран (4:3)</PresentationFormat>
  <Paragraphs>66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Этические основы GR-деятельности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Отличия национальных культур, влияющие на GR-деятельность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Этические основы GR-деятельности</dc:title>
  <dc:creator>Никита</dc:creator>
  <cp:lastModifiedBy>Никита</cp:lastModifiedBy>
  <cp:revision>24</cp:revision>
  <dcterms:created xsi:type="dcterms:W3CDTF">2017-03-03T17:08:07Z</dcterms:created>
  <dcterms:modified xsi:type="dcterms:W3CDTF">2017-03-03T17:50:16Z</dcterms:modified>
</cp:coreProperties>
</file>