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6" r:id="rId5"/>
    <p:sldId id="268" r:id="rId6"/>
    <p:sldId id="267" r:id="rId7"/>
    <p:sldId id="264" r:id="rId8"/>
    <p:sldId id="265" r:id="rId9"/>
    <p:sldId id="269" r:id="rId10"/>
    <p:sldId id="272" r:id="rId11"/>
    <p:sldId id="270" r:id="rId12"/>
    <p:sldId id="273" r:id="rId13"/>
    <p:sldId id="274" r:id="rId14"/>
    <p:sldId id="271" r:id="rId15"/>
    <p:sldId id="261" r:id="rId16"/>
    <p:sldId id="262" r:id="rId17"/>
    <p:sldId id="277" r:id="rId18"/>
    <p:sldId id="278" r:id="rId19"/>
    <p:sldId id="279" r:id="rId20"/>
    <p:sldId id="280" r:id="rId21"/>
    <p:sldId id="276" r:id="rId22"/>
    <p:sldId id="263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to.ru/files/uploads/documents/56f009000a691.pdf" TargetMode="External"/><Relationship Id="rId3" Type="http://schemas.openxmlformats.org/officeDocument/2006/relationships/hyperlink" Target="https://gto.ru/files/uploads/documents/56ea981e15c72.pdf" TargetMode="External"/><Relationship Id="rId7" Type="http://schemas.openxmlformats.org/officeDocument/2006/relationships/hyperlink" Target="https://gto.ru/files/uploads/documents/56ea986987e67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to.ru/files/uploads/documents/56ea988d589cc.pdf" TargetMode="External"/><Relationship Id="rId5" Type="http://schemas.openxmlformats.org/officeDocument/2006/relationships/hyperlink" Target="https://gto.ru/files/uploads/documents/56fe2a98d2398.pdf" TargetMode="External"/><Relationship Id="rId4" Type="http://schemas.openxmlformats.org/officeDocument/2006/relationships/hyperlink" Target="https://gto.ru/files/uploads/documents/56ea97f9da727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to.ru/files/uploads/documents/56ea981e15c72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to.ru/files/uploads/documents/56ea97f9da727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to.ru/files/uploads/documents/56ea97f9da727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to.ru/files/uploads/documents/56ea988d589cc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Нормативно-правовое и информационно-методическое обеспечение реализации Комплекса ГТО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494" t="11811" r="17155" b="68406"/>
          <a:stretch>
            <a:fillRect/>
          </a:stretch>
        </p:blipFill>
        <p:spPr bwMode="auto">
          <a:xfrm>
            <a:off x="857224" y="357166"/>
            <a:ext cx="7799016" cy="128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21305" t="27067" r="19645" b="63976"/>
          <a:stretch>
            <a:fillRect/>
          </a:stretch>
        </p:blipFill>
        <p:spPr bwMode="auto">
          <a:xfrm>
            <a:off x="308453" y="2500306"/>
            <a:ext cx="8835547" cy="75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 l="21581" t="34941" r="21858" b="49213"/>
          <a:stretch>
            <a:fillRect/>
          </a:stretch>
        </p:blipFill>
        <p:spPr bwMode="auto">
          <a:xfrm>
            <a:off x="386508" y="4214818"/>
            <a:ext cx="8757492" cy="13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5112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Методические рекомендации по организации судейства  ВФСК ГТО утверждены приказом </a:t>
            </a:r>
            <a:r>
              <a:rPr lang="ru-RU" sz="2800" dirty="0" err="1" smtClean="0"/>
              <a:t>Минспорта</a:t>
            </a:r>
            <a:r>
              <a:rPr lang="ru-RU" sz="2800" dirty="0" smtClean="0"/>
              <a:t> РФ №70 01.02.2016</a:t>
            </a: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538" t="63976" r="17431" b="19193"/>
          <a:stretch>
            <a:fillRect/>
          </a:stretch>
        </p:blipFill>
        <p:spPr bwMode="auto">
          <a:xfrm>
            <a:off x="500034" y="2928934"/>
            <a:ext cx="8643966" cy="145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21934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Методические рекомендации по организации судейства  ВФСК ГТО содержат: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47800"/>
            <a:ext cx="8219340" cy="48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Рекомендуемые требования к спортивным судьям ВФСК ГТО</a:t>
            </a:r>
          </a:p>
          <a:p>
            <a:r>
              <a:rPr lang="ru-RU" dirty="0" smtClean="0"/>
              <a:t>Состав и порядок формирования ГСК</a:t>
            </a:r>
          </a:p>
          <a:p>
            <a:r>
              <a:rPr lang="ru-RU" dirty="0" smtClean="0"/>
              <a:t>Вспомогательные службы ГСК</a:t>
            </a:r>
          </a:p>
          <a:p>
            <a:r>
              <a:rPr lang="ru-RU" dirty="0" smtClean="0"/>
              <a:t>Составы и порядок формирования судейских бригад (в виде таблицы по видам испытаний)</a:t>
            </a:r>
          </a:p>
          <a:p>
            <a:r>
              <a:rPr lang="ru-RU" dirty="0" smtClean="0"/>
              <a:t>Рекомендуемые функциональные обязанности судей</a:t>
            </a:r>
          </a:p>
          <a:p>
            <a:r>
              <a:rPr lang="ru-RU" dirty="0" smtClean="0"/>
              <a:t>Финансовое обеспечение </a:t>
            </a:r>
          </a:p>
          <a:p>
            <a:r>
              <a:rPr lang="ru-RU" dirty="0" smtClean="0"/>
              <a:t>Оборудование и инвентарь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79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Составы и порядок формирования судейских бригад (в виде таблицы по видам испытаний)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834" t="20177" r="15218" b="8366"/>
          <a:stretch>
            <a:fillRect/>
          </a:stretch>
        </p:blipFill>
        <p:spPr bwMode="auto">
          <a:xfrm>
            <a:off x="0" y="2071678"/>
            <a:ext cx="8861700" cy="501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538" t="10335" r="20475" b="69390"/>
          <a:stretch>
            <a:fillRect/>
          </a:stretch>
        </p:blipFill>
        <p:spPr bwMode="auto">
          <a:xfrm>
            <a:off x="415379" y="0"/>
            <a:ext cx="8728621" cy="163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785786" y="1500174"/>
            <a:ext cx="8358214" cy="5143512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indent="-283464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2.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  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По тестированию населения в рамках Всероссийского физкультурно-спортивного комплекса «Готов к труду и обороне» (ГТО)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3"/>
            </a:endParaRPr>
          </a:p>
          <a:p>
            <a:pPr marR="0" lvl="0" indent="-283464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3.  По организации проведения испытаний (тестов), входящих во Всероссийский физкультурно-спортивный комплекс «Готов к труду и обороне» (ГТО)</a:t>
            </a:r>
          </a:p>
          <a:p>
            <a:pPr marR="0" lvl="0" indent="-283464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b="1" dirty="0" smtClean="0">
                <a:hlinkClick r:id="rId4"/>
              </a:rPr>
              <a:t>4. Письмо о допуске к тестированию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4"/>
            </a:endParaRPr>
          </a:p>
          <a:p>
            <a:pPr marR="0" lvl="0" indent="-283464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6.  Методические рекомендации по механизмам учёта результатов выполнения нормативов Всероссийского физкультурно-спортивного комплекса "Готов к труду и обороне"(ГТО) при осуществлении текущего контроля и промежуточной аттестации обучающихся по учебному предмету "Физическая культура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«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5"/>
            </a:endParaRPr>
          </a:p>
          <a:p>
            <a:pPr marR="0" lvl="0" indent="-283464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8.  По поддержке деятельности работников физической культуры, педагогических работников, студентов образовательных организаций высшего образования и волонтеров, связанной с поэтапным внедрением Всероссийского физкультурно-спортивного комплекса «Готов к труду и обороне» (ГТО)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6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10.  По учету индивидуальных достижений поступающих при приеме на обучение по программам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бакалавриата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 и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специалитета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8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660" y="142852"/>
            <a:ext cx="821934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hlinkClick r:id="rId2"/>
              </a:rPr>
              <a:t>По тестированию населения в рамках Всероссийского физкультурно-спортивного комплекса «Готов к труду и обороне» (ГТО)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7615262" cy="521497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/>
              <a:t>В МР описана технология тестирования по каждому испытанию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/>
              <a:t>«5.4.  Поднимание туловища из положения лежа на спине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/>
              <a:t>Поднимание туловища из положения лежа  на спине выполняется из ИП: лежа на спине на  гимнастическом мате, руки за головой, пальцы сцеплены в «замок»,  лопатки касаются мата, ноги согнуты в коленях под прямым углом, ступни прижаты  партнером к полу.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/>
              <a:t>Участник выполняет максимальное количество </a:t>
            </a:r>
            <a:r>
              <a:rPr lang="ru-RU" sz="8000" dirty="0" err="1" smtClean="0"/>
              <a:t>подниманий</a:t>
            </a:r>
            <a:r>
              <a:rPr lang="ru-RU" sz="8000" dirty="0" smtClean="0"/>
              <a:t> за 1 мин, касаясь  локтями бедер (коленей), с последующим возвратом в ИП.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/>
              <a:t>Засчитывается количество правильно выполненных </a:t>
            </a:r>
            <a:r>
              <a:rPr lang="ru-RU" sz="8000" dirty="0" err="1" smtClean="0"/>
              <a:t>подниманий</a:t>
            </a:r>
            <a:r>
              <a:rPr lang="ru-RU" sz="8000" dirty="0" smtClean="0"/>
              <a:t> туловища.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/>
              <a:t>Для выполнения  испытания (теста) создаются пары, один из партнеров  выполняет  испытание (тест),, другой удерживает его ноги за ступни и голени. Затем  участники меняются местами.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/>
              <a:t>Ошибки (попытка не засчитывается):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/>
              <a:t>1) отсутствие касания локтями бедер (коленей);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/>
              <a:t>2) отсутствие касания лопатками мата;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/>
              <a:t>3) пальцы разомкнуты  «из замка»;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/>
              <a:t>4) смещение таза.»</a:t>
            </a:r>
          </a:p>
          <a:p>
            <a:pPr>
              <a:buNone/>
            </a:pP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86742" cy="19399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hlinkClick r:id="rId2"/>
              </a:rPr>
              <a:t>По организации проведения испытаний (тестов), входящих во Всероссийский физкультурно-спортивный комплекс «Готов к труду и обороне» (ГТО)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000240"/>
            <a:ext cx="7472386" cy="369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В МР описана </a:t>
            </a:r>
            <a:r>
              <a:rPr lang="ru-RU" sz="1600" dirty="0" smtClean="0"/>
              <a:t>целесообразная последовательность проведения тестирования</a:t>
            </a:r>
          </a:p>
          <a:p>
            <a:pPr>
              <a:buNone/>
            </a:pPr>
            <a:r>
              <a:rPr lang="ru-RU" sz="1600" dirty="0" smtClean="0"/>
              <a:t> Для того чтобы участники могли полностью реализовать свои способности, необходимо выбрать целесообразную последовательность проведения тестирования. Она заключается в необходимости начать тестирование с наименее </a:t>
            </a:r>
            <a:r>
              <a:rPr lang="ru-RU" sz="1600" dirty="0" err="1" smtClean="0"/>
              <a:t>энергозатратных</a:t>
            </a:r>
            <a:r>
              <a:rPr lang="ru-RU" sz="1600" dirty="0" smtClean="0"/>
              <a:t> видов испытаний (тестов) и предоставлении участникам достаточного периода отдыха между выполнением нормативов. Для подготовки к выполнению каждого вида испытания (теста) участники выполняют физические упражнения (разминку) под руководством специалиста в области физической культуры и спорта или самостоятельно.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5026" cy="8683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Наиболее эффективным является следующий порядок тестирования физической подготовленности населения: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42984"/>
            <a:ext cx="8147902" cy="6286544"/>
          </a:xfrm>
        </p:spPr>
        <p:txBody>
          <a:bodyPr>
            <a:normAutofit fontScale="40000" lnSpcReduction="20000"/>
          </a:bodyPr>
          <a:lstStyle/>
          <a:p>
            <a:pPr marL="0" indent="-514350">
              <a:spcBef>
                <a:spcPts val="0"/>
              </a:spcBef>
              <a:buNone/>
            </a:pPr>
            <a:r>
              <a:rPr lang="ru-RU" sz="8000" dirty="0" smtClean="0"/>
              <a:t>1.Бег на 30, 60, 100 м в зависимости от возрастных требований и ступени Комплекса.</a:t>
            </a:r>
          </a:p>
          <a:p>
            <a:pPr marL="0">
              <a:spcBef>
                <a:spcPts val="0"/>
              </a:spcBef>
              <a:buNone/>
            </a:pPr>
            <a:r>
              <a:rPr lang="ru-RU" sz="8000" dirty="0" smtClean="0"/>
              <a:t>2. Прыжок в длину с места толчком двумя ногами, прыжок в длину с разбега.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8000" dirty="0" smtClean="0"/>
              <a:t>3. Тестирование в силовых упражнениях: </a:t>
            </a:r>
          </a:p>
          <a:p>
            <a:pPr marL="0">
              <a:spcBef>
                <a:spcPts val="0"/>
              </a:spcBef>
              <a:buNone/>
            </a:pPr>
            <a:r>
              <a:rPr lang="ru-RU" sz="8000" dirty="0" smtClean="0"/>
              <a:t>подтягивание из виса лежа на низкой перекладине и из виса на высокой перекладине;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8000" dirty="0" smtClean="0"/>
              <a:t>сгибание и разгибание рук в упоре лежа на полу;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8000" dirty="0" smtClean="0"/>
              <a:t>рывок гири;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8000" dirty="0" smtClean="0"/>
              <a:t>поднимание туловища из положения лежа на спине. </a:t>
            </a:r>
          </a:p>
          <a:p>
            <a:pPr marL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00042"/>
            <a:ext cx="8147902" cy="5748358"/>
          </a:xfrm>
        </p:spPr>
        <p:txBody>
          <a:bodyPr>
            <a:normAutofit fontScale="850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dirty="0" smtClean="0"/>
              <a:t>Для тестирования в силовых упражнениях рекомендуется привлекать бригады судей: старший судья бригады (устанавливает единые требования к судейству на всех снарядах, подает общие команды, ведет хронометраж и протоколирует результаты) и по одному судье на каждом снаряде (контролируют технику выполнения упражнения, ведут подсчет правильно выполненных движений, указывают на ошибки).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Тестирование сгибания и разгибания рук в упоре лежа на полу рекомендуется проводить с применением контактных платформ, что обеспечивает более высокую объективность измерения.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Тестирование по скоростно-силовым видам и силовым упражнениям может выполняться в один или два дня в зависимости от количества участников.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71480"/>
            <a:ext cx="8005026" cy="56769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4. Бег на 1; 1,5; 2; 3 км проводится в один день. До соревнований в беге на 1; 1,5; 2; 3 км можно организовать тестирование по одному-двум наименее энергоемким испытаниям (тестам), однако лучше ограничиться только бегом. </a:t>
            </a:r>
          </a:p>
          <a:p>
            <a:pPr>
              <a:buNone/>
            </a:pPr>
            <a:r>
              <a:rPr lang="ru-RU" dirty="0" smtClean="0"/>
              <a:t>5. Тестирование умения плавать проводится, как правило, после предварительного обучения и тренировок. На поворотах выставляются судьи-контролеры, фиксирующие касание бортика во время выполнения поворота, а также нарушения правил (хождение по дну, держание за разделительные дорожки). Результат каждого участника фиксируется и заносится в протокол.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364" t="7874" r="9407" b="4921"/>
          <a:stretch>
            <a:fillRect/>
          </a:stretch>
        </p:blipFill>
        <p:spPr bwMode="auto">
          <a:xfrm>
            <a:off x="486354" y="714356"/>
            <a:ext cx="8657646" cy="503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92867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6. В зимний период целесообразно организовать соревнования по выполнению силовых упражнений, рывку гири и бегу на лыжах. Соревнования рекомендуется </a:t>
            </a:r>
          </a:p>
          <a:p>
            <a:pPr>
              <a:buNone/>
            </a:pPr>
            <a:r>
              <a:rPr lang="ru-RU" dirty="0" smtClean="0"/>
              <a:t>проводить в два дня с интервалом отдыха в несколько дней. Силовые упражнения и рывок гири проводятся после бега на лыжах.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10826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hlinkClick r:id="rId2"/>
              </a:rPr>
              <a:t>Письмо о допуске к тестированию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8720168" cy="49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901014" cy="17859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hlinkClick r:id="rId2"/>
              </a:rPr>
              <a:t>По поддержке деятельности работников физической культуры, педагогических работников, студентов образовательных организаций высшего образования и волонтеров, связанной с поэтапным внедрением Всероссийского физкультурно-спортивного комплекса «Готов к труду и обороне» (ГТО)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500306"/>
            <a:ext cx="7400948" cy="36258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Информационная поддержка</a:t>
            </a:r>
          </a:p>
          <a:p>
            <a:r>
              <a:rPr lang="ru-RU" dirty="0" smtClean="0"/>
              <a:t>Нормативная поддержка</a:t>
            </a:r>
          </a:p>
          <a:p>
            <a:r>
              <a:rPr lang="ru-RU" dirty="0" smtClean="0"/>
              <a:t>Организационно-методическая поддержка</a:t>
            </a:r>
          </a:p>
          <a:p>
            <a:r>
              <a:rPr lang="ru-RU" dirty="0" smtClean="0"/>
              <a:t>Материально-техническая поддержка</a:t>
            </a:r>
          </a:p>
          <a:p>
            <a:r>
              <a:rPr lang="ru-RU" dirty="0" smtClean="0"/>
              <a:t>Поддержка профессионального развития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dirty="0" smtClean="0"/>
              <a:t>Спасибо за внимание!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407" t="11319" r="11067" b="9350"/>
          <a:stretch>
            <a:fillRect/>
          </a:stretch>
        </p:blipFill>
        <p:spPr bwMode="auto">
          <a:xfrm>
            <a:off x="918290" y="1428736"/>
            <a:ext cx="8070667" cy="452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выполнять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71" t="11319" r="7471" b="4429"/>
          <a:stretch>
            <a:fillRect/>
          </a:stretch>
        </p:blipFill>
        <p:spPr bwMode="auto">
          <a:xfrm>
            <a:off x="179767" y="1357298"/>
            <a:ext cx="8964233" cy="499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Глоссарий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407" t="11811" r="9407" b="3445"/>
          <a:stretch>
            <a:fillRect/>
          </a:stretch>
        </p:blipFill>
        <p:spPr bwMode="auto">
          <a:xfrm>
            <a:off x="214282" y="1071546"/>
            <a:ext cx="8767450" cy="514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Раздел Документы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21" t="10827" r="9407" b="4921"/>
          <a:stretch>
            <a:fillRect/>
          </a:stretch>
        </p:blipFill>
        <p:spPr bwMode="auto">
          <a:xfrm>
            <a:off x="410110" y="1000108"/>
            <a:ext cx="8733890" cy="523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8229600" cy="109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290"/>
            <a:ext cx="7434834" cy="110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000372"/>
            <a:ext cx="6186678" cy="3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429000"/>
            <a:ext cx="4342067" cy="41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929066"/>
            <a:ext cx="8351139" cy="124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929198"/>
            <a:ext cx="8058150" cy="146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6335077"/>
            <a:ext cx="5156359" cy="52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2214554"/>
            <a:ext cx="7429552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229600" cy="84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259604" cy="215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14752"/>
            <a:ext cx="8319611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071810"/>
            <a:ext cx="7719274" cy="31765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«Нормативно-тестирующая часть Всероссийского </a:t>
            </a:r>
            <a:r>
              <a:rPr lang="ru-RU" dirty="0" err="1" smtClean="0"/>
              <a:t>физкультурно</a:t>
            </a:r>
            <a:r>
              <a:rPr lang="ru-RU" dirty="0" smtClean="0"/>
              <a:t> –спортивного комплекса предусматривает государственные требования </a:t>
            </a:r>
          </a:p>
          <a:p>
            <a:pPr>
              <a:buNone/>
            </a:pPr>
            <a:r>
              <a:rPr lang="ru-RU" dirty="0" smtClean="0"/>
              <a:t>к уровню физической подготовленности населения на основании выполнения нормативов испытаний (тестов ),</a:t>
            </a:r>
          </a:p>
          <a:p>
            <a:pPr>
              <a:buNone/>
            </a:pPr>
            <a:r>
              <a:rPr lang="ru-RU" dirty="0" smtClean="0"/>
              <a:t>рекомендаций к недельной двигательной активности»</a:t>
            </a:r>
          </a:p>
          <a:p>
            <a:pPr>
              <a:buNone/>
            </a:pPr>
            <a:r>
              <a:rPr lang="ru-RU" dirty="0" smtClean="0"/>
              <a:t>Исключен п.15 об оценке уровня знаний и умений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921" t="25098" r="22135" b="12303"/>
          <a:stretch>
            <a:fillRect/>
          </a:stretch>
        </p:blipFill>
        <p:spPr bwMode="auto">
          <a:xfrm>
            <a:off x="1214414" y="0"/>
            <a:ext cx="72866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205</TotalTime>
  <Words>788</Words>
  <PresentationFormat>Экран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Нормативно-правовое и информационно-методическое обеспечение реализации Комплекса ГТО</vt:lpstr>
      <vt:lpstr>Слайд 2</vt:lpstr>
      <vt:lpstr>Нормативы</vt:lpstr>
      <vt:lpstr>Как выполнять</vt:lpstr>
      <vt:lpstr>Глоссарий</vt:lpstr>
      <vt:lpstr>Раздел Документы</vt:lpstr>
      <vt:lpstr>Слайд 7</vt:lpstr>
      <vt:lpstr>Слайд 8</vt:lpstr>
      <vt:lpstr>Слайд 9</vt:lpstr>
      <vt:lpstr>Слайд 10</vt:lpstr>
      <vt:lpstr>Методические рекомендации по организации судейства  ВФСК ГТО утверждены приказом Минспорта РФ №70 01.02.2016</vt:lpstr>
      <vt:lpstr>Методические рекомендации по организации судейства  ВФСК ГТО содержат:</vt:lpstr>
      <vt:lpstr>Составы и порядок формирования судейских бригад (в виде таблицы по видам испытаний)</vt:lpstr>
      <vt:lpstr>Слайд 14</vt:lpstr>
      <vt:lpstr>По тестированию населения в рамках Всероссийского физкультурно-спортивного комплекса «Готов к труду и обороне» (ГТО)</vt:lpstr>
      <vt:lpstr>По организации проведения испытаний (тестов), входящих во Всероссийский физкультурно-спортивный комплекс «Готов к труду и обороне» (ГТО)</vt:lpstr>
      <vt:lpstr>Наиболее эффективным является следующий порядок тестирования физической подготовленности населения: </vt:lpstr>
      <vt:lpstr>Слайд 18</vt:lpstr>
      <vt:lpstr>Слайд 19</vt:lpstr>
      <vt:lpstr>Слайд 20</vt:lpstr>
      <vt:lpstr>Письмо о допуске к тестированию</vt:lpstr>
      <vt:lpstr>По поддержке деятельности работников физической культуры, педагогических работников, студентов образовательных организаций высшего образования и волонтеров, связанной с поэтапным внедрением Всероссийского физкультурно-спортивного комплекса «Готов к труду и обороне» (ГТО)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33</cp:revision>
  <dcterms:modified xsi:type="dcterms:W3CDTF">2016-04-26T09:06:14Z</dcterms:modified>
</cp:coreProperties>
</file>