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59" r:id="rId7"/>
    <p:sldId id="258" r:id="rId8"/>
    <p:sldId id="265" r:id="rId9"/>
    <p:sldId id="263" r:id="rId10"/>
    <p:sldId id="257" r:id="rId11"/>
    <p:sldId id="266" r:id="rId12"/>
    <p:sldId id="268" r:id="rId13"/>
    <p:sldId id="267" r:id="rId14"/>
    <p:sldId id="272" r:id="rId15"/>
    <p:sldId id="271" r:id="rId16"/>
    <p:sldId id="273" r:id="rId17"/>
    <p:sldId id="270" r:id="rId18"/>
    <p:sldId id="275" r:id="rId19"/>
    <p:sldId id="269" r:id="rId20"/>
    <p:sldId id="274" r:id="rId21"/>
    <p:sldId id="276" r:id="rId22"/>
    <p:sldId id="278" r:id="rId23"/>
    <p:sldId id="277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4E26-8A85-4FF7-B13E-2C786E66818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816-F2C7-4E64-94C0-D6029FEBD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8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4E26-8A85-4FF7-B13E-2C786E66818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816-F2C7-4E64-94C0-D6029FEBD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57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4E26-8A85-4FF7-B13E-2C786E66818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816-F2C7-4E64-94C0-D6029FEBD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2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4E26-8A85-4FF7-B13E-2C786E66818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816-F2C7-4E64-94C0-D6029FEBD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1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4E26-8A85-4FF7-B13E-2C786E66818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816-F2C7-4E64-94C0-D6029FEBD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94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4E26-8A85-4FF7-B13E-2C786E66818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816-F2C7-4E64-94C0-D6029FEBD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5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4E26-8A85-4FF7-B13E-2C786E66818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816-F2C7-4E64-94C0-D6029FEBD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8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4E26-8A85-4FF7-B13E-2C786E66818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816-F2C7-4E64-94C0-D6029FEBD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9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4E26-8A85-4FF7-B13E-2C786E66818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816-F2C7-4E64-94C0-D6029FEBD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6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4E26-8A85-4FF7-B13E-2C786E66818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816-F2C7-4E64-94C0-D6029FEBD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89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4E26-8A85-4FF7-B13E-2C786E66818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8816-F2C7-4E64-94C0-D6029FEBD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21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44E26-8A85-4FF7-B13E-2C786E668183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88816-F2C7-4E64-94C0-D6029FEBD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5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5" Type="http://schemas.openxmlformats.org/officeDocument/2006/relationships/package" Target="../embeddings/_________Microsoft_Word2.docx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5" Type="http://schemas.openxmlformats.org/officeDocument/2006/relationships/package" Target="../embeddings/_________Microsoft_Word3.docx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5" Type="http://schemas.openxmlformats.org/officeDocument/2006/relationships/package" Target="../embeddings/_________Microsoft_Word4.docx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emf"/><Relationship Id="rId5" Type="http://schemas.openxmlformats.org/officeDocument/2006/relationships/package" Target="../embeddings/_________Microsoft_Word5.docx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emf"/><Relationship Id="rId5" Type="http://schemas.openxmlformats.org/officeDocument/2006/relationships/package" Target="../embeddings/_________Microsoft_Word6.docx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_________Microsoft_Word1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261256"/>
            <a:ext cx="3184071" cy="1698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256" y="2634343"/>
            <a:ext cx="4767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ОРГАНИЗАЦИЯ И ПРОВЕДЕНИЕ ИСПЫТАНИЯ ПО ПЛАВАНИЮ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686" y="117938"/>
            <a:ext cx="6186256" cy="674006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8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9" y="134937"/>
            <a:ext cx="9383485" cy="68837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66289" t="3868"/>
          <a:stretch/>
        </p:blipFill>
        <p:spPr>
          <a:xfrm>
            <a:off x="10036629" y="4695491"/>
            <a:ext cx="2155371" cy="212818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http://privadmin.ru/assets/uploads/2016-03-02/2016-03-02_13-48-57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" r="66741"/>
          <a:stretch/>
        </p:blipFill>
        <p:spPr bwMode="auto">
          <a:xfrm>
            <a:off x="9864486" y="0"/>
            <a:ext cx="2327513" cy="23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http://privadmin.ru/assets/uploads/2016-03-02/2016-03-02_13-48-57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2" t="4159" r="33259"/>
          <a:stretch/>
        </p:blipFill>
        <p:spPr bwMode="auto">
          <a:xfrm>
            <a:off x="9864487" y="2302787"/>
            <a:ext cx="2327513" cy="23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4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Наклон вперед из положения стоя с прямыми ногами на </a:t>
            </a:r>
            <a:r>
              <a:rPr lang="ru-RU" b="1" dirty="0" smtClean="0"/>
              <a:t>полу или на гимнастической </a:t>
            </a:r>
            <a:r>
              <a:rPr lang="ru-RU" b="1" dirty="0"/>
              <a:t>скамье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800"/>
            <a:ext cx="9160565" cy="43481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Исходное положение: </a:t>
            </a:r>
            <a:r>
              <a:rPr lang="ru-RU" dirty="0"/>
              <a:t>стоя на </a:t>
            </a:r>
            <a:r>
              <a:rPr lang="ru-RU" dirty="0" smtClean="0"/>
              <a:t>гимнастической </a:t>
            </a:r>
            <a:r>
              <a:rPr lang="ru-RU" dirty="0"/>
              <a:t>скамье, ноги выпрямлены в коленях, ступни ног расположены параллельно на ширине 10 - 15 см. </a:t>
            </a:r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Ошибки (тест не засчитывается):</a:t>
            </a:r>
          </a:p>
          <a:p>
            <a:pPr marL="0" indent="0">
              <a:buNone/>
            </a:pPr>
            <a:r>
              <a:rPr lang="ru-RU" dirty="0"/>
              <a:t>1) сгибание ног в коленях; </a:t>
            </a:r>
          </a:p>
          <a:p>
            <a:pPr marL="0" indent="0">
              <a:buNone/>
            </a:pPr>
            <a:r>
              <a:rPr lang="ru-RU" dirty="0"/>
              <a:t>2) удержание результата пальцами одной руки;</a:t>
            </a:r>
          </a:p>
          <a:p>
            <a:pPr marL="0" indent="0">
              <a:buNone/>
            </a:pPr>
            <a:r>
              <a:rPr lang="ru-RU" dirty="0"/>
              <a:t>3) отсутствие удержания результата в течение 2 с.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9862" r="64241"/>
          <a:stretch/>
        </p:blipFill>
        <p:spPr>
          <a:xfrm>
            <a:off x="9998765" y="1667147"/>
            <a:ext cx="1577009" cy="2335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636" y="4500321"/>
            <a:ext cx="2643807" cy="211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6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66289" t="3868"/>
          <a:stretch/>
        </p:blipFill>
        <p:spPr>
          <a:xfrm>
            <a:off x="10036629" y="4695491"/>
            <a:ext cx="2155371" cy="212818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http://privadmin.ru/assets/uploads/2016-03-02/2016-03-02_13-48-57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" r="66741"/>
          <a:stretch/>
        </p:blipFill>
        <p:spPr bwMode="auto">
          <a:xfrm>
            <a:off x="9864486" y="0"/>
            <a:ext cx="2327513" cy="23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http://privadmin.ru/assets/uploads/2016-03-02/2016-03-02_13-48-57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2" t="4159" r="33259"/>
          <a:stretch/>
        </p:blipFill>
        <p:spPr bwMode="auto">
          <a:xfrm>
            <a:off x="9864487" y="2302787"/>
            <a:ext cx="2327513" cy="23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66807"/>
              </p:ext>
            </p:extLst>
          </p:nvPr>
        </p:nvGraphicFramePr>
        <p:xfrm>
          <a:off x="838200" y="20638"/>
          <a:ext cx="8220075" cy="681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Документ" r:id="rId5" imgW="5925852" imgH="6816655" progId="Word.Document.12">
                  <p:embed/>
                </p:oleObj>
              </mc:Choice>
              <mc:Fallback>
                <p:oleObj name="Документ" r:id="rId5" imgW="5925852" imgH="68166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20638"/>
                        <a:ext cx="8220075" cy="681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5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/>
              <a:t>Подтягивание из виса лежа на низкой перекладине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77077" y="1325562"/>
            <a:ext cx="11211339" cy="53734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ИП</a:t>
            </a:r>
            <a:r>
              <a:rPr lang="ru-RU" dirty="0"/>
              <a:t>: вис лежа лицом вверх хватом сверху, кисти рук на ширине плеч, голова, туловище и ноги составляют прямую линию, пятки могут упираться в опору высотой до 4 см.</a:t>
            </a:r>
          </a:p>
          <a:p>
            <a:r>
              <a:rPr lang="ru-RU" dirty="0"/>
              <a:t>Высота грифа перекладины для участников I - III ступеней комплекса - 90 см. Высота грифа перекладины для участников IV - IX ступеней комплекса - 110 см</a:t>
            </a:r>
            <a:r>
              <a:rPr lang="ru-RU" dirty="0" smtClean="0"/>
              <a:t>.</a:t>
            </a:r>
          </a:p>
          <a:p>
            <a:r>
              <a:rPr lang="ru-RU" b="1" dirty="0"/>
              <a:t>Ошибки (попытка не засчитывается):</a:t>
            </a:r>
          </a:p>
          <a:p>
            <a:pPr marL="0" indent="0">
              <a:buNone/>
            </a:pPr>
            <a:r>
              <a:rPr lang="ru-RU" dirty="0"/>
              <a:t>1) подтягивание с рывками или </a:t>
            </a:r>
            <a:endParaRPr lang="ru-RU" dirty="0" smtClean="0"/>
          </a:p>
          <a:p>
            <a:pPr marL="0" indent="357188">
              <a:buNone/>
            </a:pPr>
            <a:r>
              <a:rPr lang="ru-RU" dirty="0" smtClean="0"/>
              <a:t>с </a:t>
            </a:r>
            <a:r>
              <a:rPr lang="ru-RU" dirty="0" err="1"/>
              <a:t>прогибанием</a:t>
            </a:r>
            <a:r>
              <a:rPr lang="ru-RU" dirty="0"/>
              <a:t> туловища;</a:t>
            </a:r>
          </a:p>
          <a:p>
            <a:pPr marL="0" indent="0">
              <a:buNone/>
            </a:pPr>
            <a:r>
              <a:rPr lang="ru-RU" dirty="0"/>
              <a:t>2) подбородок не поднялся выше грифа </a:t>
            </a:r>
            <a:endParaRPr lang="ru-RU" dirty="0" smtClean="0"/>
          </a:p>
          <a:p>
            <a:pPr marL="0" indent="357188">
              <a:buNone/>
            </a:pPr>
            <a:r>
              <a:rPr lang="ru-RU" dirty="0" smtClean="0"/>
              <a:t>перекладины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3) отсутствие фиксации на 0,5 с ИП;</a:t>
            </a:r>
          </a:p>
          <a:p>
            <a:pPr marL="0" indent="0">
              <a:buNone/>
            </a:pPr>
            <a:r>
              <a:rPr lang="ru-RU" dirty="0"/>
              <a:t>4) поочередное сгибание рук.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095" y="3193774"/>
            <a:ext cx="5234609" cy="36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8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66289" t="3868"/>
          <a:stretch/>
        </p:blipFill>
        <p:spPr>
          <a:xfrm>
            <a:off x="10036629" y="4695491"/>
            <a:ext cx="2155371" cy="212818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http://privadmin.ru/assets/uploads/2016-03-02/2016-03-02_13-48-57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" r="66741"/>
          <a:stretch/>
        </p:blipFill>
        <p:spPr bwMode="auto">
          <a:xfrm>
            <a:off x="9864486" y="0"/>
            <a:ext cx="2327513" cy="23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http://privadmin.ru/assets/uploads/2016-03-02/2016-03-02_13-48-57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2" t="4159" r="33259"/>
          <a:stretch/>
        </p:blipFill>
        <p:spPr bwMode="auto">
          <a:xfrm>
            <a:off x="9864487" y="2302787"/>
            <a:ext cx="2327513" cy="23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582619"/>
              </p:ext>
            </p:extLst>
          </p:nvPr>
        </p:nvGraphicFramePr>
        <p:xfrm>
          <a:off x="838200" y="46033"/>
          <a:ext cx="8220075" cy="6795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Документ" r:id="rId5" imgW="5925852" imgH="5895027" progId="Word.Document.12">
                  <p:embed/>
                </p:oleObj>
              </mc:Choice>
              <mc:Fallback>
                <p:oleObj name="Документ" r:id="rId5" imgW="5925852" imgH="58950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46033"/>
                        <a:ext cx="8220075" cy="6795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9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/>
              <a:t>Подтягивание из виса на высокой перекладине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443" y="1325563"/>
            <a:ext cx="11310731" cy="5532437"/>
          </a:xfrm>
        </p:spPr>
        <p:txBody>
          <a:bodyPr>
            <a:normAutofit/>
          </a:bodyPr>
          <a:lstStyle/>
          <a:p>
            <a:r>
              <a:rPr lang="ru-RU" dirty="0" smtClean="0"/>
              <a:t>ИП</a:t>
            </a:r>
            <a:r>
              <a:rPr lang="ru-RU" dirty="0"/>
              <a:t>: вис хватом сверху, кисти рук на ширине плеч, руки, туловище и ноги выпрямлены, ноги не касаются пола, ступни вместе.</a:t>
            </a:r>
          </a:p>
          <a:p>
            <a:r>
              <a:rPr lang="ru-RU" dirty="0"/>
              <a:t>Участник подтягивается так, чтобы подбородок поднялся выше грифа перекладины, затем опускается в вис и, зафиксировав ИП на 0,5 с, продолжает выполнение испытания (теста). Засчитывается количество правильно выполненных попыток.</a:t>
            </a:r>
          </a:p>
          <a:p>
            <a:r>
              <a:rPr lang="ru-RU" dirty="0"/>
              <a:t>Ошибки (попытка не засчитывается):</a:t>
            </a:r>
          </a:p>
          <a:p>
            <a:pPr marL="0" indent="0">
              <a:buNone/>
            </a:pPr>
            <a:r>
              <a:rPr lang="ru-RU" dirty="0"/>
              <a:t>1) подтягивание рывками или с махами ног (туловища);</a:t>
            </a:r>
          </a:p>
          <a:p>
            <a:pPr marL="0" indent="0">
              <a:buNone/>
            </a:pPr>
            <a:r>
              <a:rPr lang="ru-RU" dirty="0"/>
              <a:t>2) подбородок не поднялся выше грифа перекладины;</a:t>
            </a:r>
          </a:p>
          <a:p>
            <a:pPr marL="0" indent="0">
              <a:buNone/>
            </a:pPr>
            <a:r>
              <a:rPr lang="ru-RU" dirty="0"/>
              <a:t>3) отсутствие фиксации на 0,5 </a:t>
            </a:r>
            <a:r>
              <a:rPr lang="ru-RU" dirty="0" smtClean="0"/>
              <a:t>в </a:t>
            </a:r>
            <a:r>
              <a:rPr lang="ru-RU" dirty="0"/>
              <a:t>ИП;</a:t>
            </a:r>
          </a:p>
          <a:p>
            <a:pPr marL="0" indent="0">
              <a:buNone/>
            </a:pPr>
            <a:r>
              <a:rPr lang="ru-RU" dirty="0"/>
              <a:t>4) поочередное сгибание рук.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365" y="3423429"/>
            <a:ext cx="2885040" cy="34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03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66289" t="3868"/>
          <a:stretch/>
        </p:blipFill>
        <p:spPr>
          <a:xfrm>
            <a:off x="10036629" y="4695491"/>
            <a:ext cx="2155371" cy="212818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http://privadmin.ru/assets/uploads/2016-03-02/2016-03-02_13-48-57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" r="66741"/>
          <a:stretch/>
        </p:blipFill>
        <p:spPr bwMode="auto">
          <a:xfrm>
            <a:off x="9864486" y="0"/>
            <a:ext cx="2327513" cy="23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http://privadmin.ru/assets/uploads/2016-03-02/2016-03-02_13-48-57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2" t="4159" r="33259"/>
          <a:stretch/>
        </p:blipFill>
        <p:spPr bwMode="auto">
          <a:xfrm>
            <a:off x="9864487" y="2302787"/>
            <a:ext cx="2327513" cy="23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874298"/>
              </p:ext>
            </p:extLst>
          </p:nvPr>
        </p:nvGraphicFramePr>
        <p:xfrm>
          <a:off x="1133061" y="74387"/>
          <a:ext cx="7925215" cy="6795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Документ" r:id="rId5" imgW="5925852" imgH="5895027" progId="Word.Document.12">
                  <p:embed/>
                </p:oleObj>
              </mc:Choice>
              <mc:Fallback>
                <p:oleObj name="Документ" r:id="rId5" imgW="5925852" imgH="58950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3061" y="74387"/>
                        <a:ext cx="7925215" cy="6795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/>
              <a:t>Сгибание и разгибание рук в упоре лежа на полу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565" y="1590261"/>
            <a:ext cx="11430000" cy="5068956"/>
          </a:xfrm>
        </p:spPr>
        <p:txBody>
          <a:bodyPr/>
          <a:lstStyle/>
          <a:p>
            <a:r>
              <a:rPr lang="ru-RU" dirty="0"/>
              <a:t>Выполнение сгибания и разгибания рук в упоре лежа на полу, может проводиться с применением «контактной платформы», либо без нее.</a:t>
            </a:r>
          </a:p>
          <a:p>
            <a:r>
              <a:rPr lang="ru-RU" dirty="0"/>
              <a:t>Сгибание и разгибание рук в упоре лежа на полу выполняется из ИП: упор лежа на полу, руки на ширине плеч, кисти вперед, локти разведены не более чем на 45 градусов, плечи, туловище и ноги составляют прямую линию. Стопы упираются в пол без опоры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Участник, сгибая руки, касается грудью пола или «контактной платформы» высотой 5 см, затем, разгибая руки, возвращается в ИП и, зафиксировав его на 0,5 с, продолжает выполнение испытании (теста).</a:t>
            </a:r>
          </a:p>
          <a:p>
            <a:r>
              <a:rPr lang="ru-RU" dirty="0"/>
              <a:t>Засчитывается количество правильно выполненных сгибаний и разгибаний рук, фиксируемых счетом спортивного судьи в ИП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226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/>
              <a:t>Сгибание и разгибание рук в упоре лежа на полу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565" y="1590261"/>
            <a:ext cx="11430000" cy="506895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Ошибки (попытка не засчитывается):</a:t>
            </a:r>
          </a:p>
          <a:p>
            <a:pPr marL="0" indent="0">
              <a:buNone/>
            </a:pPr>
            <a:r>
              <a:rPr lang="ru-RU" dirty="0"/>
              <a:t>1) касание пола коленями, бедрами</a:t>
            </a:r>
            <a:r>
              <a:rPr lang="ru-RU" dirty="0" smtClean="0"/>
              <a:t>,</a:t>
            </a:r>
          </a:p>
          <a:p>
            <a:pPr marL="0" indent="357188">
              <a:buNone/>
            </a:pPr>
            <a:r>
              <a:rPr lang="ru-RU" dirty="0" smtClean="0"/>
              <a:t>тазом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2) нарушение прямой линии </a:t>
            </a:r>
            <a:endParaRPr lang="ru-RU" dirty="0" smtClean="0"/>
          </a:p>
          <a:p>
            <a:pPr marL="0" indent="357188">
              <a:buNone/>
            </a:pPr>
            <a:r>
              <a:rPr lang="ru-RU" dirty="0" smtClean="0"/>
              <a:t>«</a:t>
            </a:r>
            <a:r>
              <a:rPr lang="ru-RU" dirty="0"/>
              <a:t>плечи - туловище - ноги»;</a:t>
            </a:r>
          </a:p>
          <a:p>
            <a:pPr marL="0" indent="0">
              <a:buNone/>
            </a:pPr>
            <a:r>
              <a:rPr lang="ru-RU" dirty="0"/>
              <a:t>3) отсутствие фиксации на 0,5 с ИП;</a:t>
            </a:r>
          </a:p>
          <a:p>
            <a:pPr marL="0" indent="0">
              <a:buNone/>
            </a:pPr>
            <a:r>
              <a:rPr lang="ru-RU" dirty="0"/>
              <a:t>4) поочередное разгибание рук;</a:t>
            </a:r>
          </a:p>
          <a:p>
            <a:pPr marL="0" indent="0">
              <a:buNone/>
            </a:pPr>
            <a:r>
              <a:rPr lang="ru-RU" dirty="0"/>
              <a:t>5) отсутствие касания грудью </a:t>
            </a:r>
            <a:r>
              <a:rPr lang="ru-RU" dirty="0" smtClean="0"/>
              <a:t>пола</a:t>
            </a:r>
          </a:p>
          <a:p>
            <a:pPr marL="0" indent="357188">
              <a:buNone/>
            </a:pPr>
            <a:r>
              <a:rPr lang="ru-RU" dirty="0" smtClean="0"/>
              <a:t>(</a:t>
            </a:r>
            <a:r>
              <a:rPr lang="ru-RU" dirty="0"/>
              <a:t>платформы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r>
              <a:rPr lang="ru-RU" dirty="0"/>
              <a:t>6) разведение локтей </a:t>
            </a:r>
            <a:r>
              <a:rPr lang="ru-RU" dirty="0" smtClean="0"/>
              <a:t>относительно</a:t>
            </a:r>
          </a:p>
          <a:p>
            <a:pPr marL="0" indent="357188">
              <a:buNone/>
            </a:pPr>
            <a:r>
              <a:rPr lang="ru-RU" dirty="0" smtClean="0"/>
              <a:t>туловища </a:t>
            </a:r>
            <a:r>
              <a:rPr lang="ru-RU" dirty="0"/>
              <a:t>более чем на 45 градусов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138" y="2350604"/>
            <a:ext cx="6009861" cy="45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73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565" y="0"/>
            <a:ext cx="11794434" cy="115293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Сгибание и разгибание рук в упоре о гимнастическую </a:t>
            </a:r>
            <a:r>
              <a:rPr lang="ru-RU" b="1" dirty="0" smtClean="0"/>
              <a:t>скамью* </a:t>
            </a:r>
            <a:r>
              <a:rPr lang="ru-RU" b="1" dirty="0"/>
              <a:t>(сиденье </a:t>
            </a:r>
            <a:r>
              <a:rPr lang="ru-RU" b="1" dirty="0" smtClean="0"/>
              <a:t>стула**) – </a:t>
            </a:r>
            <a:r>
              <a:rPr lang="ru-RU" b="1" dirty="0" smtClean="0"/>
              <a:t>10*-11** </a:t>
            </a:r>
            <a:r>
              <a:rPr lang="ru-RU" b="1" dirty="0" smtClean="0"/>
              <a:t>ступени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565" y="1152939"/>
            <a:ext cx="11430000" cy="57050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ИП</a:t>
            </a:r>
            <a:r>
              <a:rPr lang="ru-RU" dirty="0"/>
              <a:t>: руки на ширине плеч, кисти рук опираются о передний край гимнастической скамьи (сиденья стула), плечи, туловище и ноги составляют прямую линию. Стопы упираются в пол без опоры.</a:t>
            </a:r>
          </a:p>
          <a:p>
            <a:pPr>
              <a:lnSpc>
                <a:spcPct val="120000"/>
              </a:lnSpc>
            </a:pPr>
            <a:r>
              <a:rPr lang="ru-RU" dirty="0"/>
              <a:t>Участник, сгибая руки, прикасается грудью к переднему краю гимнастической скамьи (сиденью стула), затем, разгибая руки, возвращается в ИП и, зафиксировав его на 0,5 с, продолжает выполнение испытания (теста).</a:t>
            </a:r>
          </a:p>
          <a:p>
            <a:pPr>
              <a:lnSpc>
                <a:spcPct val="120000"/>
              </a:lnSpc>
            </a:pPr>
            <a:r>
              <a:rPr lang="ru-RU" dirty="0"/>
              <a:t>Засчитывается количество правильно выполненных сгибаний и разгибаний рук, фиксируемых счетом спортивного судьи в ИП.</a:t>
            </a:r>
          </a:p>
          <a:p>
            <a:r>
              <a:rPr lang="ru-RU" dirty="0"/>
              <a:t>Ошибки (попытка не засчитывается):</a:t>
            </a:r>
          </a:p>
          <a:p>
            <a:pPr marL="0" indent="0">
              <a:buNone/>
            </a:pPr>
            <a:r>
              <a:rPr lang="ru-RU" dirty="0"/>
              <a:t>1) касание пола коленями;</a:t>
            </a:r>
          </a:p>
          <a:p>
            <a:pPr marL="0" indent="0">
              <a:buNone/>
            </a:pPr>
            <a:r>
              <a:rPr lang="ru-RU" dirty="0"/>
              <a:t>2) нарушение прямой линии «плечи - туловище - ноги»;</a:t>
            </a:r>
          </a:p>
          <a:p>
            <a:pPr marL="0" indent="0">
              <a:buNone/>
            </a:pPr>
            <a:r>
              <a:rPr lang="ru-RU" dirty="0"/>
              <a:t>3) отсутствие фиксации ИП на 0,5 с;</a:t>
            </a:r>
          </a:p>
          <a:p>
            <a:pPr marL="0" indent="0">
              <a:buNone/>
            </a:pPr>
            <a:r>
              <a:rPr lang="ru-RU" dirty="0"/>
              <a:t>4) поочередное разгибание рук;</a:t>
            </a:r>
          </a:p>
          <a:p>
            <a:pPr marL="0" indent="0">
              <a:buNone/>
            </a:pPr>
            <a:r>
              <a:rPr lang="ru-RU" dirty="0"/>
              <a:t>5) отсутствие касания грудью края гимнастической скамьи (или сиденья стула).</a:t>
            </a:r>
          </a:p>
        </p:txBody>
      </p:sp>
    </p:spTree>
    <p:extLst>
      <p:ext uri="{BB962C8B-B14F-4D97-AF65-F5344CB8AC3E}">
        <p14:creationId xmlns:p14="http://schemas.microsoft.com/office/powerpoint/2010/main" val="151241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226" y="365125"/>
            <a:ext cx="6165574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82" y="33707"/>
            <a:ext cx="4929809" cy="6911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871" y="0"/>
            <a:ext cx="4863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66289" t="3868"/>
          <a:stretch/>
        </p:blipFill>
        <p:spPr>
          <a:xfrm>
            <a:off x="10036629" y="4695491"/>
            <a:ext cx="2155371" cy="212818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http://privadmin.ru/assets/uploads/2016-03-02/2016-03-02_13-48-57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" r="66741"/>
          <a:stretch/>
        </p:blipFill>
        <p:spPr bwMode="auto">
          <a:xfrm>
            <a:off x="9864486" y="0"/>
            <a:ext cx="2327513" cy="23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http://privadmin.ru/assets/uploads/2016-03-02/2016-03-02_13-48-57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2" t="4159" r="33259"/>
          <a:stretch/>
        </p:blipFill>
        <p:spPr bwMode="auto">
          <a:xfrm>
            <a:off x="9864487" y="2302787"/>
            <a:ext cx="2327513" cy="23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733279"/>
              </p:ext>
            </p:extLst>
          </p:nvPr>
        </p:nvGraphicFramePr>
        <p:xfrm>
          <a:off x="1013791" y="4902"/>
          <a:ext cx="7293598" cy="678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Документ" r:id="rId5" imgW="5925852" imgH="7258358" progId="Word.Document.12">
                  <p:embed/>
                </p:oleObj>
              </mc:Choice>
              <mc:Fallback>
                <p:oleObj name="Документ" r:id="rId5" imgW="5925852" imgH="72583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3791" y="4902"/>
                        <a:ext cx="7293598" cy="6789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765" y="284576"/>
            <a:ext cx="10515600" cy="1325563"/>
          </a:xfrm>
        </p:spPr>
        <p:txBody>
          <a:bodyPr/>
          <a:lstStyle/>
          <a:p>
            <a:r>
              <a:rPr lang="ru-RU" b="1" dirty="0"/>
              <a:t>Поднимание туловища из положения лежа на спине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687" y="1848677"/>
            <a:ext cx="11469756" cy="4790661"/>
          </a:xfrm>
        </p:spPr>
        <p:txBody>
          <a:bodyPr/>
          <a:lstStyle/>
          <a:p>
            <a:r>
              <a:rPr lang="ru-RU" dirty="0" smtClean="0"/>
              <a:t>ИП</a:t>
            </a:r>
            <a:r>
              <a:rPr lang="ru-RU" dirty="0"/>
              <a:t>: лежа на спине на гимнастическом мате, руки за головой, пальцы сцеплены в «замок», лопатки касаются мата, ноги согнуты в коленях под прямым углом, ступни прижаты партнером к полу.</a:t>
            </a:r>
          </a:p>
          <a:p>
            <a:r>
              <a:rPr lang="ru-RU" dirty="0"/>
              <a:t>Участник выполняет максимальное количество </a:t>
            </a:r>
            <a:r>
              <a:rPr lang="ru-RU" dirty="0" err="1"/>
              <a:t>подниманий</a:t>
            </a:r>
            <a:r>
              <a:rPr lang="ru-RU" dirty="0"/>
              <a:t> за 1 мин, касаясь локтями бедер (коленей), с последующим возвратом в ИП.</a:t>
            </a:r>
          </a:p>
          <a:p>
            <a:r>
              <a:rPr lang="ru-RU" dirty="0"/>
              <a:t>Засчитывается количество правильно выполненных </a:t>
            </a:r>
            <a:r>
              <a:rPr lang="ru-RU" dirty="0" err="1"/>
              <a:t>подниманий</a:t>
            </a:r>
            <a:r>
              <a:rPr lang="ru-RU" dirty="0"/>
              <a:t> туловища.</a:t>
            </a:r>
          </a:p>
          <a:p>
            <a:r>
              <a:rPr lang="ru-RU" dirty="0"/>
              <a:t>Для выполнения испытания (теста) создаются пары, один из партнеров выполняет испытание (тест), другой удерживает его ноги за ступни и голени. Затем участники меняются местами.</a:t>
            </a:r>
          </a:p>
        </p:txBody>
      </p:sp>
    </p:spTree>
    <p:extLst>
      <p:ext uri="{BB962C8B-B14F-4D97-AF65-F5344CB8AC3E}">
        <p14:creationId xmlns:p14="http://schemas.microsoft.com/office/powerpoint/2010/main" val="39298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765" y="284576"/>
            <a:ext cx="10515600" cy="1325563"/>
          </a:xfrm>
        </p:spPr>
        <p:txBody>
          <a:bodyPr/>
          <a:lstStyle/>
          <a:p>
            <a:r>
              <a:rPr lang="ru-RU" b="1" dirty="0"/>
              <a:t>Поднимание туловища из положения лежа на спине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687" y="2027583"/>
            <a:ext cx="11469756" cy="4611755"/>
          </a:xfrm>
        </p:spPr>
        <p:txBody>
          <a:bodyPr/>
          <a:lstStyle/>
          <a:p>
            <a:r>
              <a:rPr lang="ru-RU" dirty="0"/>
              <a:t>Ошибки (попытка не засчитывается):</a:t>
            </a:r>
          </a:p>
          <a:p>
            <a:pPr marL="0" indent="0">
              <a:buNone/>
            </a:pPr>
            <a:r>
              <a:rPr lang="ru-RU" dirty="0"/>
              <a:t>1) отсутствие касания локтями бедер </a:t>
            </a:r>
            <a:endParaRPr lang="ru-RU" dirty="0" smtClean="0"/>
          </a:p>
          <a:p>
            <a:pPr marL="0" indent="357188">
              <a:buNone/>
            </a:pPr>
            <a:r>
              <a:rPr lang="ru-RU" dirty="0" smtClean="0"/>
              <a:t>(</a:t>
            </a:r>
            <a:r>
              <a:rPr lang="ru-RU" dirty="0"/>
              <a:t>коленей);</a:t>
            </a:r>
          </a:p>
          <a:p>
            <a:pPr marL="0" indent="0">
              <a:buNone/>
            </a:pPr>
            <a:r>
              <a:rPr lang="ru-RU" dirty="0"/>
              <a:t>2) отсутствие касания лопатками мата;</a:t>
            </a:r>
          </a:p>
          <a:p>
            <a:pPr marL="0" indent="0">
              <a:buNone/>
            </a:pPr>
            <a:r>
              <a:rPr lang="ru-RU" dirty="0"/>
              <a:t>3) пальцы разомкнуты «из замка»;</a:t>
            </a:r>
          </a:p>
          <a:p>
            <a:pPr marL="0" indent="0">
              <a:buNone/>
            </a:pPr>
            <a:r>
              <a:rPr lang="ru-RU" dirty="0"/>
              <a:t>4) смещение таза.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733675"/>
            <a:ext cx="57150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58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66289" t="3868"/>
          <a:stretch/>
        </p:blipFill>
        <p:spPr>
          <a:xfrm>
            <a:off x="10036629" y="4695491"/>
            <a:ext cx="2155371" cy="212818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http://privadmin.ru/assets/uploads/2016-03-02/2016-03-02_13-48-57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" r="66741"/>
          <a:stretch/>
        </p:blipFill>
        <p:spPr bwMode="auto">
          <a:xfrm>
            <a:off x="9864486" y="0"/>
            <a:ext cx="2327513" cy="23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http://privadmin.ru/assets/uploads/2016-03-02/2016-03-02_13-48-57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2" t="4159" r="33259"/>
          <a:stretch/>
        </p:blipFill>
        <p:spPr bwMode="auto">
          <a:xfrm>
            <a:off x="9864487" y="2302787"/>
            <a:ext cx="2327513" cy="23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514618"/>
              </p:ext>
            </p:extLst>
          </p:nvPr>
        </p:nvGraphicFramePr>
        <p:xfrm>
          <a:off x="655983" y="41178"/>
          <a:ext cx="8402293" cy="678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Документ" r:id="rId5" imgW="5925852" imgH="5717985" progId="Word.Document.12">
                  <p:embed/>
                </p:oleObj>
              </mc:Choice>
              <mc:Fallback>
                <p:oleObj name="Документ" r:id="rId5" imgW="5925852" imgH="57179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983" y="41178"/>
                        <a:ext cx="8402293" cy="6782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8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197087" cy="4736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" y="4796193"/>
            <a:ext cx="2723322" cy="1933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787" y="259474"/>
            <a:ext cx="2635734" cy="21378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287" y="196945"/>
            <a:ext cx="1323975" cy="1343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12571" t="5609" r="14040"/>
          <a:stretch/>
        </p:blipFill>
        <p:spPr>
          <a:xfrm>
            <a:off x="2828147" y="1835422"/>
            <a:ext cx="2366264" cy="2108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0734" y="1496575"/>
            <a:ext cx="1843583" cy="26235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6922" y="2547793"/>
            <a:ext cx="3494763" cy="43102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731" y="4353346"/>
            <a:ext cx="4154556" cy="23764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8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9056521" y="-1"/>
            <a:ext cx="3135479" cy="244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1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042" y="38350"/>
            <a:ext cx="3641558" cy="2731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379" y="1690688"/>
            <a:ext cx="4272642" cy="2848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3518" t="1227" r="12797"/>
          <a:stretch/>
        </p:blipFill>
        <p:spPr>
          <a:xfrm>
            <a:off x="3344484" y="3470137"/>
            <a:ext cx="2751516" cy="26080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t="1088" r="56259"/>
          <a:stretch/>
        </p:blipFill>
        <p:spPr>
          <a:xfrm>
            <a:off x="0" y="64167"/>
            <a:ext cx="3064042" cy="68777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853756" y="3988399"/>
            <a:ext cx="4338244" cy="2702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2062" y="92830"/>
            <a:ext cx="5309937" cy="13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0953"/>
            <a:ext cx="10515600" cy="1325563"/>
          </a:xfrm>
        </p:spPr>
        <p:txBody>
          <a:bodyPr/>
          <a:lstStyle/>
          <a:p>
            <a:r>
              <a:rPr lang="ru-RU" b="1" dirty="0"/>
              <a:t>Материально-техническое </a:t>
            </a:r>
            <a:r>
              <a:rPr lang="ru-RU" b="1" dirty="0" smtClean="0"/>
              <a:t>обеспечение проведения испытания ГТО по плаванию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926" y="1676400"/>
            <a:ext cx="11000874" cy="4500563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 или открытый оборудованный для плавания водоем; </a:t>
            </a:r>
          </a:p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секундомеры (с памятью)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числу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дорожек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2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сных;</a:t>
            </a:r>
          </a:p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рулетка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10-50м);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39913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авторучки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39913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свисток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828" y="3185886"/>
            <a:ext cx="5508171" cy="3672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02" y="3926681"/>
            <a:ext cx="2486025" cy="2724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709" y="5017921"/>
            <a:ext cx="2740920" cy="18400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t="28990" r="2422"/>
          <a:stretch/>
        </p:blipFill>
        <p:spPr>
          <a:xfrm>
            <a:off x="4659636" y="3091080"/>
            <a:ext cx="1944680" cy="145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90" y="0"/>
            <a:ext cx="1039925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5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61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Состав судейской коллегии при проведении испытаний комплекса ГТО </a:t>
            </a:r>
            <a:r>
              <a:rPr lang="ru-RU" b="1" dirty="0" smtClean="0"/>
              <a:t>Плавание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2324"/>
            <a:ext cx="10515600" cy="548390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судья </a:t>
            </a:r>
            <a:r>
              <a:rPr lang="ru-RU" sz="3200" dirty="0"/>
              <a:t>по виду испытаний;</a:t>
            </a:r>
          </a:p>
          <a:p>
            <a:r>
              <a:rPr lang="ru-RU" sz="3200" dirty="0"/>
              <a:t>судьи-секундометристы (по количеству </a:t>
            </a:r>
            <a:r>
              <a:rPr lang="ru-RU" sz="3200" dirty="0" smtClean="0"/>
              <a:t>используемых </a:t>
            </a:r>
            <a:r>
              <a:rPr lang="ru-RU" sz="3200" dirty="0"/>
              <a:t>проведения для испытания </a:t>
            </a:r>
            <a:r>
              <a:rPr lang="ru-RU" sz="3200" dirty="0" smtClean="0"/>
              <a:t>  </a:t>
            </a:r>
            <a:r>
              <a:rPr lang="ru-RU" sz="3200" dirty="0"/>
              <a:t>в бассейне дорожек);</a:t>
            </a:r>
          </a:p>
          <a:p>
            <a:r>
              <a:rPr lang="ru-RU" sz="3200" dirty="0" smtClean="0"/>
              <a:t>секретарь</a:t>
            </a:r>
            <a:r>
              <a:rPr lang="ru-RU" sz="3200" dirty="0"/>
              <a:t>;</a:t>
            </a:r>
          </a:p>
          <a:p>
            <a:r>
              <a:rPr lang="ru-RU" sz="3200" dirty="0" smtClean="0"/>
              <a:t>стартер</a:t>
            </a:r>
            <a:r>
              <a:rPr lang="ru-RU" sz="3200" dirty="0"/>
              <a:t>;</a:t>
            </a:r>
          </a:p>
          <a:p>
            <a:r>
              <a:rPr lang="ru-RU" sz="3200" dirty="0" smtClean="0"/>
              <a:t>судья(и</a:t>
            </a:r>
            <a:r>
              <a:rPr lang="ru-RU" sz="3200" dirty="0"/>
              <a:t>) на повороте.</a:t>
            </a:r>
          </a:p>
          <a:p>
            <a:pPr>
              <a:buNone/>
            </a:pPr>
            <a:r>
              <a:rPr lang="ru-RU" sz="3200" dirty="0"/>
              <a:t>Дополнительно могут быть:</a:t>
            </a:r>
          </a:p>
          <a:p>
            <a:r>
              <a:rPr lang="ru-RU" sz="3200" dirty="0" smtClean="0"/>
              <a:t>судья </a:t>
            </a:r>
            <a:r>
              <a:rPr lang="ru-RU" sz="3200" dirty="0"/>
              <a:t>при участниках;</a:t>
            </a:r>
          </a:p>
          <a:p>
            <a:r>
              <a:rPr lang="ru-RU" sz="3200" dirty="0" smtClean="0"/>
              <a:t>судья-информатор.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577" b="4520"/>
          <a:stretch/>
        </p:blipFill>
        <p:spPr>
          <a:xfrm>
            <a:off x="7148575" y="2917373"/>
            <a:ext cx="3715370" cy="35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741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Требования при прохождении испытания комплекса ГТО по  плаванию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71" y="1472974"/>
            <a:ext cx="10874829" cy="5080225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ru-RU" dirty="0" smtClean="0"/>
              <a:t>Разрешено </a:t>
            </a:r>
            <a:r>
              <a:rPr lang="ru-RU" dirty="0"/>
              <a:t>стартовать с тумбочки, бортика или из воды. </a:t>
            </a:r>
          </a:p>
          <a:p>
            <a:pPr lvl="0" fontAlgn="base"/>
            <a:r>
              <a:rPr lang="ru-RU" dirty="0"/>
              <a:t>Способ плавания – произвольный. </a:t>
            </a:r>
          </a:p>
          <a:p>
            <a:pPr lvl="0" fontAlgn="base"/>
            <a:r>
              <a:rPr lang="ru-RU" dirty="0"/>
              <a:t>Пловец должен коснуться стенки бассейна какой-либо частью своего тела при завершении каждого отрезка дистанции и на финише. </a:t>
            </a:r>
          </a:p>
          <a:p>
            <a:pPr lvl="0" fontAlgn="base"/>
            <a:r>
              <a:rPr lang="ru-RU" dirty="0"/>
              <a:t>Запрещено: </a:t>
            </a:r>
          </a:p>
          <a:p>
            <a:pPr marL="0" indent="0" fontAlgn="base">
              <a:buNone/>
            </a:pPr>
            <a:r>
              <a:rPr lang="ru-RU" dirty="0"/>
              <a:t>1) идти по </a:t>
            </a:r>
            <a:r>
              <a:rPr lang="ru-RU" dirty="0" smtClean="0"/>
              <a:t>дну или касаться дна ногами;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2) использовать для продвижения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или </a:t>
            </a:r>
            <a:r>
              <a:rPr lang="ru-RU" dirty="0"/>
              <a:t>сохранения плавучести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разделители </a:t>
            </a:r>
            <a:r>
              <a:rPr lang="ru-RU" dirty="0"/>
              <a:t>дорожек или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подручные </a:t>
            </a:r>
            <a:r>
              <a:rPr lang="ru-RU" dirty="0"/>
              <a:t>средства.</a:t>
            </a:r>
          </a:p>
          <a:p>
            <a:endParaRPr lang="ru-RU" dirty="0"/>
          </a:p>
        </p:txBody>
      </p:sp>
      <p:pic>
        <p:nvPicPr>
          <p:cNvPr id="3076" name="Picture 4" descr="http://vasina-ol-vik.ucoz.ru/VIDY_SPORTA/plavanie/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2735423"/>
            <a:ext cx="5987143" cy="41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0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139" y="1584067"/>
            <a:ext cx="2580861" cy="5273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СТАРТ В ПЛАВАНИИ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08053"/>
              </p:ext>
            </p:extLst>
          </p:nvPr>
        </p:nvGraphicFramePr>
        <p:xfrm>
          <a:off x="189741" y="1851569"/>
          <a:ext cx="9750419" cy="432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окумент" r:id="rId4" imgW="5925852" imgH="2629667" progId="Word.Document.12">
                  <p:embed/>
                </p:oleObj>
              </mc:Choice>
              <mc:Fallback>
                <p:oleObj name="Документ" r:id="rId4" imgW="5925852" imgH="26296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741" y="1851569"/>
                        <a:ext cx="9750419" cy="4325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34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6244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81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749</Words>
  <Application>Microsoft Office PowerPoint</Application>
  <PresentationFormat>Широкоэкранный</PresentationFormat>
  <Paragraphs>92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Тема Office</vt:lpstr>
      <vt:lpstr>Документ</vt:lpstr>
      <vt:lpstr>Документ Microsoft Word</vt:lpstr>
      <vt:lpstr>Презентация PowerPoint</vt:lpstr>
      <vt:lpstr>Презентация PowerPoint</vt:lpstr>
      <vt:lpstr>Презентация PowerPoint</vt:lpstr>
      <vt:lpstr>Материально-техническое обеспечение проведения испытания ГТО по плаванию</vt:lpstr>
      <vt:lpstr>Презентация PowerPoint</vt:lpstr>
      <vt:lpstr>Состав судейской коллегии при проведении испытаний комплекса ГТО Плавание</vt:lpstr>
      <vt:lpstr>Требования при прохождении испытания комплекса ГТО по  плаванию</vt:lpstr>
      <vt:lpstr>СТАРТ В ПЛАВАНИИ</vt:lpstr>
      <vt:lpstr>Презентация PowerPoint</vt:lpstr>
      <vt:lpstr>Презентация PowerPoint</vt:lpstr>
      <vt:lpstr>Наклон вперед из положения стоя с прямыми ногами на полу или на гимнастической скамье</vt:lpstr>
      <vt:lpstr>Презентация PowerPoint</vt:lpstr>
      <vt:lpstr>Подтягивание из виса лежа на низкой перекладине</vt:lpstr>
      <vt:lpstr>Презентация PowerPoint</vt:lpstr>
      <vt:lpstr>Подтягивание из виса на высокой перекладине</vt:lpstr>
      <vt:lpstr>Презентация PowerPoint</vt:lpstr>
      <vt:lpstr>Сгибание и разгибание рук в упоре лежа на полу</vt:lpstr>
      <vt:lpstr>Сгибание и разгибание рук в упоре лежа на полу</vt:lpstr>
      <vt:lpstr>Сгибание и разгибание рук в упоре о гимнастическую скамью* (сиденье стула**) – 10*-11** ступени</vt:lpstr>
      <vt:lpstr>Презентация PowerPoint</vt:lpstr>
      <vt:lpstr>Поднимание туловища из положения лежа на спине</vt:lpstr>
      <vt:lpstr>Поднимание туловища из положения лежа на спине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Мясникова</dc:creator>
  <cp:lastModifiedBy>Татьяна Мясникова</cp:lastModifiedBy>
  <cp:revision>34</cp:revision>
  <dcterms:created xsi:type="dcterms:W3CDTF">2016-04-23T16:19:55Z</dcterms:created>
  <dcterms:modified xsi:type="dcterms:W3CDTF">2016-05-04T14:01:29Z</dcterms:modified>
</cp:coreProperties>
</file>